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762" r:id="rId2"/>
    <p:sldMasterId id="2147483750" r:id="rId3"/>
    <p:sldMasterId id="2147483776" r:id="rId4"/>
    <p:sldMasterId id="2147483738" r:id="rId5"/>
    <p:sldMasterId id="2147483724" r:id="rId6"/>
    <p:sldMasterId id="2147483711" r:id="rId7"/>
  </p:sldMasterIdLst>
  <p:notesMasterIdLst>
    <p:notesMasterId r:id="rId45"/>
  </p:notesMasterIdLst>
  <p:handoutMasterIdLst>
    <p:handoutMasterId r:id="rId46"/>
  </p:handoutMasterIdLst>
  <p:sldIdLst>
    <p:sldId id="282" r:id="rId8"/>
    <p:sldId id="470" r:id="rId9"/>
    <p:sldId id="433" r:id="rId10"/>
    <p:sldId id="472" r:id="rId11"/>
    <p:sldId id="431" r:id="rId12"/>
    <p:sldId id="500" r:id="rId13"/>
    <p:sldId id="498" r:id="rId14"/>
    <p:sldId id="435" r:id="rId15"/>
    <p:sldId id="474" r:id="rId16"/>
    <p:sldId id="384" r:id="rId17"/>
    <p:sldId id="346" r:id="rId18"/>
    <p:sldId id="473" r:id="rId19"/>
    <p:sldId id="475" r:id="rId20"/>
    <p:sldId id="476" r:id="rId21"/>
    <p:sldId id="477" r:id="rId22"/>
    <p:sldId id="478" r:id="rId23"/>
    <p:sldId id="479" r:id="rId24"/>
    <p:sldId id="499" r:id="rId25"/>
    <p:sldId id="480" r:id="rId26"/>
    <p:sldId id="481" r:id="rId27"/>
    <p:sldId id="482" r:id="rId28"/>
    <p:sldId id="483" r:id="rId29"/>
    <p:sldId id="484" r:id="rId30"/>
    <p:sldId id="485" r:id="rId31"/>
    <p:sldId id="486" r:id="rId32"/>
    <p:sldId id="487" r:id="rId33"/>
    <p:sldId id="488" r:id="rId34"/>
    <p:sldId id="489" r:id="rId35"/>
    <p:sldId id="490" r:id="rId36"/>
    <p:sldId id="491" r:id="rId37"/>
    <p:sldId id="492" r:id="rId38"/>
    <p:sldId id="493" r:id="rId39"/>
    <p:sldId id="494" r:id="rId40"/>
    <p:sldId id="495" r:id="rId41"/>
    <p:sldId id="496" r:id="rId42"/>
    <p:sldId id="416" r:id="rId43"/>
    <p:sldId id="418" r:id="rId4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58EA"/>
    <a:srgbClr val="FF6E17"/>
    <a:srgbClr val="673428"/>
    <a:srgbClr val="E4551C"/>
    <a:srgbClr val="124A67"/>
    <a:srgbClr val="FF3300"/>
    <a:srgbClr val="009ADF"/>
    <a:srgbClr val="003CA5"/>
    <a:srgbClr val="53565A"/>
    <a:srgbClr val="3DA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23" d="100"/>
          <a:sy n="123" d="100"/>
        </p:scale>
        <p:origin x="-1200" y="-90"/>
      </p:cViewPr>
      <p:guideLst>
        <p:guide orient="horz" pos="289"/>
        <p:guide orient="horz" pos="791"/>
        <p:guide orient="horz" pos="865"/>
        <p:guide orient="horz" pos="2390"/>
        <p:guide orient="horz" pos="4176"/>
        <p:guide orient="horz" pos="2216"/>
        <p:guide orient="horz" pos="2977"/>
        <p:guide orient="horz" pos="3804"/>
        <p:guide pos="3861"/>
        <p:guide pos="289"/>
        <p:guide pos="2967"/>
        <p:guide pos="2076"/>
        <p:guide pos="5472"/>
        <p:guide pos="3686"/>
        <p:guide pos="2793"/>
        <p:guide pos="19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3532B-C57D-4D24-B5CC-FD4E156EBF4C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0033E-69DD-47DE-B3F6-3166F8E20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1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A7AFE93-D4DC-0B4F-94AB-7CE5EAF59665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BBF9976-16FA-684A-9B34-75E0631715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6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F9976-16FA-684A-9B34-75E0631715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5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F9976-16FA-684A-9B34-75E06317153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heryl's%20Storage/CHERYL%20K/19670-NWH%20PPT%20Hospital%20Templates/nwh_ppt_blue_110915/constallations-3-01.jpg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dirty="0" smtClean="0"/>
              <a:t>03 14 2017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9108-1CEE-432C-BA8C-24E776DF4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80"/>
            <a:ext cx="9143997" cy="6864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0113" y="2103122"/>
            <a:ext cx="3976687" cy="189842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0113" y="4331020"/>
            <a:ext cx="3976687" cy="580938"/>
          </a:xfrm>
        </p:spPr>
        <p:txBody>
          <a:bodyPr anchor="t" anchorCtr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lang="en-US" sz="16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indent="-3657600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nwh_fi_sm_avt_pos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9" y="5128258"/>
            <a:ext cx="3646484" cy="172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7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9143999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1" y="6217920"/>
            <a:ext cx="1577339" cy="4434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5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-2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58788" y="1373188"/>
            <a:ext cx="5392737" cy="4572000"/>
          </a:xfrm>
        </p:spPr>
        <p:txBody>
          <a:bodyPr>
            <a:noAutofit/>
          </a:bodyPr>
          <a:lstStyle>
            <a:lvl1pPr>
              <a:defRPr sz="4400" baseline="0">
                <a:solidFill>
                  <a:schemeClr val="bg2"/>
                </a:solidFill>
              </a:defRPr>
            </a:lvl1pPr>
            <a:lvl2pPr marL="285750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>
                <a:solidFill>
                  <a:schemeClr val="bg2"/>
                </a:solidFill>
              </a:defRPr>
            </a:lvl2pPr>
            <a:lvl3pPr marL="287338" indent="-28575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283464" indent="-284163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283464" indent="-284163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  <a:lvl6pPr marL="287338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>
                <a:solidFill>
                  <a:schemeClr val="bg2"/>
                </a:solidFill>
              </a:defRPr>
            </a:lvl6pPr>
            <a:lvl7pPr marL="287338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>
                <a:solidFill>
                  <a:schemeClr val="bg2"/>
                </a:solidFill>
              </a:defRPr>
            </a:lvl7pPr>
            <a:lvl8pPr marL="285750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>
                <a:solidFill>
                  <a:schemeClr val="bg1"/>
                </a:solidFill>
              </a:defRPr>
            </a:lvl8pPr>
            <a:lvl9pPr marL="287338" indent="-28575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Thank You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3"/>
          <a:stretch/>
        </p:blipFill>
        <p:spPr bwMode="black">
          <a:xfrm>
            <a:off x="5851524" y="-1"/>
            <a:ext cx="3292475" cy="6857998"/>
          </a:xfrm>
          <a:prstGeom prst="rect">
            <a:avLst/>
          </a:prstGeom>
        </p:spPr>
      </p:pic>
      <p:pic>
        <p:nvPicPr>
          <p:cNvPr id="16" name="Picture 15" descr="nwh_fi_sm_ahr_rev_w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7" y="6374288"/>
            <a:ext cx="2953280" cy="2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2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789" y="1373191"/>
            <a:ext cx="8229600" cy="796925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57200" y="2286000"/>
            <a:ext cx="8229600" cy="3657600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 sz="2800" baseline="0">
                <a:solidFill>
                  <a:schemeClr val="accent1"/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</a:defRPr>
            </a:lvl2pPr>
            <a:lvl3pPr marL="630936" indent="-283464"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</a:defRPr>
            </a:lvl3pPr>
            <a:lvl4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4pPr>
            <a:lvl5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5pPr>
            <a:lvl6pPr marL="630936" indent="-283464"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</a:defRPr>
            </a:lvl6pPr>
            <a:lvl7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7pPr>
            <a:lvl8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8pPr>
            <a:lvl9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50165"/>
            <a:ext cx="3678382" cy="607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6480"/>
            <a:ext cx="3018308" cy="731520"/>
          </a:xfrm>
          <a:prstGeom prst="rect">
            <a:avLst/>
          </a:prstGeom>
        </p:spPr>
      </p:pic>
      <p:pic>
        <p:nvPicPr>
          <p:cNvPr id="11" name="Picture 10" descr="https://encrypted-tbn1.gstatic.com/images?q=tbn:ANd9GcTGsf8bkcnuPXT--m6yndriHhYH8PFN_JdZvbbRvjfgotls8LR_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76" y="228599"/>
            <a:ext cx="713014" cy="843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83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en-US" dirty="0" smtClean="0"/>
              <a:t>03 14 2017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382370"/>
            <a:ext cx="116182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" y="6126165"/>
            <a:ext cx="3722915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510" y="6212937"/>
            <a:ext cx="4023363" cy="731520"/>
          </a:xfrm>
          <a:prstGeom prst="rect">
            <a:avLst/>
          </a:prstGeom>
        </p:spPr>
      </p:pic>
      <p:pic>
        <p:nvPicPr>
          <p:cNvPr id="9" name="Picture 8" descr="https://encrypted-tbn1.gstatic.com/images?q=tbn:ANd9GcTGsf8bkcnuPXT--m6yndriHhYH8PFN_JdZvbbRvjfgotls8LR_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76" y="228599"/>
            <a:ext cx="713014" cy="843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8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17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00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66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12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95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97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6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9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49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E769-715C-0B44-B63B-5C79653E30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33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66" y="2130426"/>
            <a:ext cx="777287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130" y="3886200"/>
            <a:ext cx="640174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19" y="4406901"/>
            <a:ext cx="77728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019" y="2906713"/>
            <a:ext cx="777287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36" y="1600201"/>
            <a:ext cx="4058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445" y="1600201"/>
            <a:ext cx="40581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36" y="1535113"/>
            <a:ext cx="404048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36" y="2174875"/>
            <a:ext cx="404048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07" y="1535113"/>
            <a:ext cx="404165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07" y="2174875"/>
            <a:ext cx="404165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36" y="273050"/>
            <a:ext cx="30080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15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36" y="1435101"/>
            <a:ext cx="30080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2" y="4800600"/>
            <a:ext cx="548687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2" y="612775"/>
            <a:ext cx="548687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2" y="5367338"/>
            <a:ext cx="548687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870" y="274639"/>
            <a:ext cx="205669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36" y="274639"/>
            <a:ext cx="605954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7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6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 dirty="0" smtClean="0"/>
              <a:t>03 14 2017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6147763"/>
            <a:ext cx="4123314" cy="7102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737" r:id="rId3"/>
    <p:sldLayoutId id="2147483710" r:id="rId4"/>
    <p:sldLayoutId id="2147483708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49" r:id="rId15"/>
    <p:sldLayoutId id="2147483671" r:id="rId16"/>
    <p:sldLayoutId id="2147483723" r:id="rId17"/>
    <p:sldLayoutId id="2147483774" r:id="rId18"/>
    <p:sldLayoutId id="2147483775" r:id="rId19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D77AA-DF50-4979-A367-633DE039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269E1-A9E6-4648-AD18-7C0871933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DE769-715C-0B44-B63B-5C79653E306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9A484-0046-684C-A8F4-5C7FD6B69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9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436" y="274638"/>
            <a:ext cx="82291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36" y="1600201"/>
            <a:ext cx="82291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436" y="6356351"/>
            <a:ext cx="213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436" y="6356351"/>
            <a:ext cx="2895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36" y="6356351"/>
            <a:ext cx="213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76B46-AD80-4A1A-8D61-F9DE528A7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6CC11-31E2-4401-B7FD-015D03D35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03 15 2016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2EFDE-ABA6-48BE-91FD-F37A2519C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29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3.png"/><Relationship Id="rId3" Type="http://schemas.openxmlformats.org/officeDocument/2006/relationships/image" Target="../media/image23.png"/><Relationship Id="rId7" Type="http://schemas.openxmlformats.org/officeDocument/2006/relationships/image" Target="../media/image48.jpeg"/><Relationship Id="rId12" Type="http://schemas.openxmlformats.org/officeDocument/2006/relationships/image" Target="../media/image52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1.png"/><Relationship Id="rId5" Type="http://schemas.openxmlformats.org/officeDocument/2006/relationships/image" Target="../media/image46.gif"/><Relationship Id="rId10" Type="http://schemas.openxmlformats.org/officeDocument/2006/relationships/image" Target="../media/image40.gif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Mabraham11@northwell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papoin@northwell.edu" TargetMode="External"/><Relationship Id="rId4" Type="http://schemas.openxmlformats.org/officeDocument/2006/relationships/hyperlink" Target="mailto:Ccodipil@nothwell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40" y="27703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From the Bedside to the Benchside: 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An Introduction to Bench Research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March 14, 2017</a:t>
            </a: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www.supportsoft.com.au/wp-content/uploads/2014/04/medical-rese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3" y="4195941"/>
            <a:ext cx="9127067" cy="266206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03 15 2016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72068" y="2675467"/>
            <a:ext cx="7408333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Total cells/tissue lysates. </a:t>
            </a:r>
          </a:p>
          <a:p>
            <a:r>
              <a:rPr lang="en-US" dirty="0" smtClean="0"/>
              <a:t>Denatured protein is electrophoresed and separated based on size in a gel matrix. </a:t>
            </a:r>
          </a:p>
          <a:p>
            <a:r>
              <a:rPr lang="en-US" dirty="0" smtClean="0"/>
              <a:t>Proteins are transferred to a membrane, blocked and probed with an antibody specific for interested protein targets. </a:t>
            </a:r>
          </a:p>
          <a:p>
            <a:r>
              <a:rPr lang="en-US" dirty="0" smtClean="0"/>
              <a:t>Identify protein expression level changes</a:t>
            </a:r>
            <a:r>
              <a:rPr lang="en-US" dirty="0"/>
              <a:t> </a:t>
            </a:r>
            <a:r>
              <a:rPr lang="en-US" dirty="0" smtClean="0"/>
              <a:t>using </a:t>
            </a:r>
            <a:r>
              <a:rPr lang="en-US" dirty="0" smtClean="0">
                <a:solidFill>
                  <a:srgbClr val="FF0000"/>
                </a:solidFill>
              </a:rPr>
              <a:t>Immunoblot Analysis also known as Western Blot.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Measure Protein Abundance in Cells/Tissue</a:t>
            </a:r>
            <a:endParaRPr lang="en-US" sz="3200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12477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922" y="1875367"/>
            <a:ext cx="7408333" cy="3450696"/>
          </a:xfrm>
        </p:spPr>
        <p:txBody>
          <a:bodyPr/>
          <a:lstStyle/>
          <a:p>
            <a:r>
              <a:rPr lang="en-US" dirty="0" smtClean="0"/>
              <a:t>SDS </a:t>
            </a:r>
            <a:r>
              <a:rPr lang="en-US" dirty="0" err="1" smtClean="0"/>
              <a:t>Polyacrylamide</a:t>
            </a:r>
            <a:r>
              <a:rPr lang="en-US" dirty="0" smtClean="0"/>
              <a:t> Gel Electrophoresis (SDS -PAGE)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Western Blot workflow</a:t>
            </a:r>
            <a:endParaRPr lang="en-US" sz="4000" dirty="0"/>
          </a:p>
        </p:txBody>
      </p:sp>
      <p:pic>
        <p:nvPicPr>
          <p:cNvPr id="7" name="Picture 4" descr="https://regentsgenetictechnology.wikispaces.com/file/view/fig5_33.jpg/189838018/fig5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" y="2649482"/>
            <a:ext cx="3969769" cy="2698202"/>
          </a:xfrm>
          <a:prstGeom prst="rect">
            <a:avLst/>
          </a:prstGeom>
          <a:noFill/>
        </p:spPr>
      </p:pic>
      <p:pic>
        <p:nvPicPr>
          <p:cNvPr id="8" name="Picture 2" descr="https://www.kpl.com/images/WESTER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9453" y="4641429"/>
            <a:ext cx="2928340" cy="1608734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 rot="5400000" flipV="1">
            <a:off x="5194304" y="4018448"/>
            <a:ext cx="711201" cy="330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www.gelifesciences.com/file_source/GELS/Applications/Application%20Insights/Western%20Blotting/Protein%20Transfer/Body-image-protein-transf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1900" y="2434594"/>
            <a:ext cx="2628900" cy="148225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8261" y="560650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Electrophoresis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8220" y="3046968"/>
            <a:ext cx="211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Membrane Transfer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34178" y="6198011"/>
            <a:ext cx="292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Western Blot Image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03730" y="4641429"/>
            <a:ext cx="2264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Antibody Signal Target </a:t>
            </a:r>
            <a:endParaRPr lang="en-US" dirty="0"/>
          </a:p>
        </p:txBody>
      </p:sp>
      <p:pic>
        <p:nvPicPr>
          <p:cNvPr id="12290" name="Picture 2" descr="https://www.licor.com/bio/applications/chemiluminescent_western_blot/images/diagram_ChemiSubstra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7351" y="4651334"/>
            <a:ext cx="1187653" cy="1655589"/>
          </a:xfrm>
          <a:prstGeom prst="rect">
            <a:avLst/>
          </a:prstGeom>
          <a:noFill/>
        </p:spPr>
      </p:pic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41225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RNA Preparation from </a:t>
            </a:r>
            <a:br>
              <a:rPr lang="en-US" dirty="0" smtClean="0"/>
            </a:br>
            <a:r>
              <a:rPr lang="en-US" dirty="0" smtClean="0"/>
              <a:t>Bacteria, Cells/Tissue or Whole Blood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540125" y="2444750"/>
            <a:ext cx="1936749" cy="3619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5823257" y="3336924"/>
            <a:ext cx="3320743" cy="248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RNA Sequencing </a:t>
            </a:r>
          </a:p>
          <a:p>
            <a:pPr lvl="1"/>
            <a:r>
              <a:rPr lang="en-US" dirty="0" smtClean="0"/>
              <a:t>Quantify Gene Expression - QPCR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5465" t="-13633" r="-651798" b="-3091"/>
          <a:stretch/>
        </p:blipFill>
        <p:spPr>
          <a:xfrm>
            <a:off x="-893086" y="1283043"/>
            <a:ext cx="10467343" cy="4860751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606295"/>
            <a:ext cx="1057275" cy="4396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4111040"/>
            <a:ext cx="3082925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101600">
              <a:schemeClr val="bg1">
                <a:lumMod val="65000"/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Spin Column Technology 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120697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165100" y="406400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Analyzing CBC’s in Whole Blood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26535" y="2210470"/>
            <a:ext cx="90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BLOOD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26" name="AutoShape 2" descr="data:image/jpeg;base64,/9j/4AAQSkZJRgABAQAAAQABAAD/2wCEAAkGBxAPDxAPDxAPDw8PEBAPEA8QEBAVDw8PFRYXFhURFRUYHSggGBolHRUVITEhJSkrLi4uFx8zODMtNygtLisBCgoKDg0OGBAQFy0fHx0rKy03Li0tKy0rLSsrLS0rLS0rKzcrKysrLS0tLS0rKy0rLS01Ky0tKysrLSstKystN//AABEIAKUBMgMBIgACEQEDEQH/xAAcAAABBQEBAQAAAAAAAAAAAAAAAQIDBAUGBwj/xABJEAABAwEDBgkHCQYGAwAAAAABAAIDEQQSIQUGMUFRcRMiMmFygZGxwRQjUqGy0fAVM0JTYmNzotIHQ4KSk+EkNIOjs/EWVML/xAAZAQEBAQEBAQAAAAAAAAAAAAAAAQIDBQT/xAAkEQEBAAIBAgcBAQEAAAAAAAAAAQIRAxKhBCExQVFSYTOBFP/aAAwDAQACEQMRAD8A9xQhCAQmOlaNLgN5Cgfb4h9Ku4EoLSFnvyq3U1x30ChdlN50Bo7Sg1kLCfa5D9IjdgmcI/0ndpRdOgQufvu9J3aUX3bT2lDToELBvHae0orz+tDTeSVWD1+tLUIN2qLw2hYV4IvBBu3htHakvjaO0LCJHMmkjmQb/CN2jtCThW+k3tCwcNoRUbUG7w7PSb2hJ5Qz0m9oWFVu0IqNoQbvlLPSb2hJ5TH6be1YLntGsKJ9oA0dpQ06LyuP029qfFM11brg6mmh0LknzE6Kn1D+6183AfOVppbo60G0hCEQIQhAIQhAIQhAIQhAIQhAIQhALEtM5dJIKm611wCuGAFfWSttc7G6t87ZJT+dyoUtCSickRTUhTkhRTCkJKcU0oGknamlx2lOKaUDbx2lVrdK4RvoSDdIB5zgFZKp206BtkiHVfbVZqrLimkpSmlEISiqEiKKoqkSIh1UlUiSqKfVFUyqWqBRytnwFKGDTpO04/8ASjj5XapwFUIQtbN/TJ/D4rMotTIOl+4eKI2EIQiBCEIBCEIBCEIBCEIBCEIBCEIArmrMeI07ce3HxXRyGgJ2ArmbKfNs6De4IsT1Qm1S1VUFNS1SIEKaUpSFA0ppTimlA0qjaTx2D70eoE+CvFZ0587F+K72HrNF0ppTimFUIkSlIoEKSqCkQBKEiEBVKCmpUEsWntVkBQQ6R1qyArAUWlkPlP3DvVABaGRuW7o+KqNdCEKIEIQgEIQgEIQgEIQgEIQgEIQgitRpG87GO7lzVn5Dei3uXSWv5uToO7iuZs54jei3uRYnqlqmBKqpUJEIEJSFKU0oEKaU4ppQNKzZD52Lpv8AZK0isuT52LpO7lKNAppSlIUDUiVIgQpEpSUUCFInUSIEQlQAgsRcodfcrYCrRDjN6+4q4AtQIAr+SOW7o+KqAK5krlno+IRGqhCFECEIQCEIQCEIQCEIQCEIQCEIQRWkcR/Rd3LlbM7iM6Le5dZKOK7ce5cfZjxGdFvciw5rSa0ZFS8eVyjtJw21TmMoRVkTTU4s00ptoEzinC+5pqcGluJJ5xtSsu1+cc4itATHp6gCi6q0hQiZupze0J9VQ4pElUiAKaUqQoEKypT52Lpu7lqFZFoPnIum7uKlGmXJFWt0TXijgCOcLz7PHJxjaXMqG3ScCcKOapsek0RReHune0kX3jToc73pflZ7QPOzE80j/eqbe20RReNR5UtOBc61sB0OMkob21Udhynaja4mi02ktc8CnlEpadOq9Qom3tNElFxpktAA87Nq/eP96Xyu0Y+clGOtx2rPU07GiAFRyK15ia6R73ucK4nABaQCqJ4hxm7z3FWwFWjHGbv8CrYWohwCt5NHHPRPeFWaFbsA4/8ACfBEW7VaWxAOeaAuDRzuOgKL5QZz9iq5x/NM/Hh9pUXEAEnACpJ2AKK2fL2c/YgW5nP2LjBnlkzT5dZf6gThnjk3/wB6zf1Aqadl5czn7EeXM2nsXJwZz2GTkWuB+IHFeDjsw1qwcr2f61vr93OO1XpvwzvH5dJ5dHt9SPLo9vqK5iXLlkZy7RCzXxngYbcUjcu2QmgtVnJxwErNWnWlxs9Vll9K6ny2Pb6ijy2P0vUVyozgsR0WuyndPH71ZsttimBdDJHK0GhdG9rgDsqNai6dLFM19bprTSpFmZH0v/h8VpqIEIQgRwwXDwyAACoqBQioqCMF3K4Z0bS515rSQ94xAOhxCLEoa040G9PEY03Rpro1qAQs9Bn8rUeTRn92z+VqLtPwTfR767VIFVFlj9BvUKJwszNQPU9/vQ2s1SVUDoG/bG6ST3pBAPSk/qP96osVTSo+A+3J/MD3hHBH03/k/SgeVjWw0fH+KfZd7lqGE/WP7I/0rJyhEbzSXuwl+xsdzLNI0bQuZz1s5dZpAAS4xS0a0VcTQYADSV1TRse/8n6U6876x3Yz9KaHhXkk4iaeAtBcRT5qT0j9ncm5LyfO6Vvm3soHOrJE+6CNGkYle8h7/rPytS33+k072D3rSaeMw2t0ZkilrdDiL3BuLXnQTz7VnZvvaco2cN5JnaMdeOxe71O2P+mPem3PsxH/AE/7qDMtFmF3RsURsIFTQaQde1bd2ulsZ6ik4MfVx9rvcppUFkjo1o5gpwE+moNaKbHH3IAOz1rQlYMRv8FaCqsbiCdvUrYCIkarVi5fUVWarNj5fUVUR5xfNN/Gh9oLNtXzb+g/uK0s4vmR+LF7QWdOKtcNrXdyix82w5UYLr2wtaTEG0LYC2uBDqGPE6cTjoxUWUMoOnIq2JrW1uhkUTDQ00ljRe0a1Pb7fJwjJGvo/gI2F0bnULRqq4k7EywvdK5sbzfYyKW411brbsZpSlNF1vYrv2Z17reQLfHCx99wa4vDm14QaAMQWtONd2ha7c6BwbwHBzgcKl9+6SKlr3AUpRuB2rjQrEAbclrS8Gsu7eW2tF2w8VyY4zGXyn5HzZ+D4s8rlZ539rYt+WhMx7XBxc5paHOlYadpVqS0xh5fHKxpBvNfwsgjINQWji6CG0I5lyyvn/KDbwrNeP77Us8nNnyXeTpxcGHFNYT1JY5xEJhgXPaAx7HsAa4E8bHGmOqi9W/YzhYZxstTj2xxmq8bXsP7Gnf4S0D79h/2Y/cuTtHqWRzi/cFqLJyMeM7ojvWsoUIQhALiLQKSSj72X2yu3XE5QwnmH3jj20PiiwgKcCogU4FVUoKeCogU8FA9CSqUIFQhCBFjZXwDjse09VaH1FbSysqDiy9E9ylIr2e24UOkKcWpRNibe0DSdQVx2T4yOTTcSNSkDRaU9s6gfkynJcdxPxtUJs726aqjQEye2VZwBUdplc25Q6XUOA0INgSpwkXnlvzotUU7oxwVwSSNxYa0bWmg8yR2d9qvNDWwGp41Wv2kGlHJt2nBnZt6MJEokXn7c8ZxGXmOHl3WjjiraNN7TzlaBzqkDnDgWGhIqHkaOpOqJODO3UjuG6W71ZauZzXynJajJI+jQHNaxg0NbTbrPOunCsc88bjdU9qsWTljrVdqsWTlt6+5VgzOP5gfiw+2Fnv0HcVfzk+Y/wBWH/kas8qLHzlDZ3WuZokljY4wtfebC1rbtcRdZQYVJ56UULrO6BkU7XNPCtcLpZybzMQQcDg7A9agtzKOaDjRjccaGmsVUluhAZC+rKmNrS0EXxStCReJpSmOGjQiVViLQReBc3GoDqE4YY0Tw5uNGuxaQ7jc4IOjm9aiUkGk7vEKCzcstBx7RXCo4KOg20N/H1KASAtu0cGYE8atDU8bR9ojrUJUsXJf0R7QQTyw2cAlssjjTQYqVNMBWq9P/Yu+tmtWqk7Bp+7avJdR3juK9V/YsfMWwffRn8ipHrORjx3dHxWwsTIh84ege8LbUWhCEIgXF5aFLTNzlp/KF2i43OMUtT+drD6qeCEU2lPBULSpGlGkzSngqJpUgVD04JgKcCgchJVCByzsoNqJOie5aCo24cro+ClIrs5XX4rUZo6vBZceo7u9arNHxzJAtPjrTSz47VJ8etFFRXdAFQyjDS4ftLYuqnlJnFb0gg81y3F/iZh9449v/azGkEu2ieEA66OEtR+VnYt3OBlLVN0h7IWcIRWtNYOk6RWnee1YepMblhjr8THJ/DQvcYy64JKEPcCKBtOKDiMdNFccOMQNHvVINV+ys4reiO5Zyrpx8fTlb8uozDFGS9NncV2AXI5j6Jt8fiurDl0x9HmeJ/pU7VPZOWOvuVQPVmxO47evuWnAZx/5f/Uh/wCRqzm6etaOcn+XP4kPttWYosfN8zYGyirZZY7ovBrixweHcYXnNOFARo1jZjXtDY7kdy+X085U8VpqQGgXRzazpXvGUMh2idj4zaIQJMK8DKSBWv1qiyjm7POwMM8Dbro3BwhlNAxzXXQDLo4oXTow+3Zx6uT693gzGgkBzgwY1cQSB2Jb7W4h7H6QQKigwxPxqXuRzWnvMd5RDxHtf8w/GlcOXzqafIFofJHJw0Hmq0bwclCSCK1vc6t48PbPskz5ffDvHhPCwlpNDfvYAOFy7rqa1B6k2O0MFTQFpF0i/wA9a16l7pNm3M6aOYyQVia5tLknGrdx5qXfWmNzalE5mLrOeKWBl19BoxrTYCOtOjD79jr5Pp3eHGWK6MTeLsRUXaCtCHa91F6f+xh4Mdspo4SI6a/RK3f/ABm0CWSVktmHCXeKYy4ChcdY+16ldzdyJJZZLRI98buHEeEbSAC29U6Nd71KZYYybmW/8awzzuWrhr93HXZEPnD0D3hbqwMhnzp6B7wt9cnWhCEIgWBndY2mB8wBEjLgDgTybwwPaVvrMzkbWyTbgfzBB5JarfaonU4QkHFpLW4jsTWZwWka2neweC3JbM14oRr7FW+SG7VnzbUmZzWgaWxn+Fw8VO3OuXXEw7i4KX5FG1Ich84TzPI5mdp1wDqk/sp2Z2M1xPG5zSqhyEeZJ8hu2BN0aTM6YTpZKOph/wDpWGZyWc/WDez3FYfyK/Yj5JePolXdR0bMu2c/TI3td7kya3xPPFfeqKAAGtexYIya7YVesVkuEEg1xTar0BqGnmb3LWj0fHMsaxtIYwbGt9lbUWgfGtWIePj1pUg+PWngfHYqABUctzcHCX0rdIw2k4Adq0AsbPE0sch2Fh/MEWerk7fYzNK6V7rt8g3WaAQANJ06OZVn2Gmgmu3jeJKuTEhxxOnanSON0Lk9nGTGSM3g6EA0xwB1q9ZYuI3cFWmGLd6tWM0aN57ys5Nxv5lfvxzMPtLpA9c3mZypx9lveV0DQu2Po8nxP9anD1fyZES6/wDRFRvKp2KzGR1NDRyj4b1vsYGgACgGgK7fMzs42k2d1ATR0Zw2B7SSsGaf0XD1LsUlFByUdobQXntrvCf5Qz0m9oW1l20vige6Hg+Gu+bEnJJ6sSvIsrPyzNI57uG41RcjlLIwOYNKrUd1LlCKraWiBtDxgXMJc2hwHGFDUg1x0c6BlGH6+A6K0kjrz6141bM28ovc4uskjwTXDSDSlQ7cFTdmrlBp4timaN1Sd5Qe6x2pjtEsbqA1uuaaHGhwKhye94iYLRLC+YDzj4xdY521rScF47kiwZXspeYIrTCXgAllGmoNQcag0qdI1r1nM3Oyd7eDynZjFI2gbOyKrJNpe1tS124U3INHhW+k3tCqzSuDuKW3abK47110D4ZBVnBu3BtexS+Ts9Bn8oTabYOQXVl1cl2jqXRpjIWt5LWt3ABPUQIQhAKnleEvs8rGiriw0G06QFcQg83NklbpilG+N/uTaEaQRvBC9KSFoOkBF283jladDgdxCmafBdrJkezON51nhLtpjbXuTnZKs50wx/yhDbiwfFPb7l1jsh2Y/uwNznDxUTs34NV8bnnxQ25oeHinD3roDm7HqfKOtp8FGc3dkx62A9xCptjBvx1J7WjYtM5Ak1SsO+M/qTfkWYa4z1uHghtnQsF1uGoKVop6labkidoApG6lNDz4hJ8nT/Vjqe1DaAfHYnhSeQzfVO/mZs3pwsk31T+1nvQMAWVnVCX2SVo2D1FbbbHN9WetzPenOyVJKLkjQxh0m8CabKIsunmk/KO9OceKF3FszGY4kxzObXU5oPrwUDMxDoNoFOZmPesaejPFceo4SZuLd4VmBuHWe8rvYcy42fSbJ+Iwmm6jlzWdcAsMkbRk59qY8EmSB8rQzRgW0dz9ilwtP+3Ce1S5nfOTdAe0uos0BeQ0adZ2DasPMus/CvjsMtlAutLp3mjxjyKipp4hdxZLMI20GJ1naVuTUfFzckzzuUPs8IY0Nbo9ZO1SIQjiEIQgxDkya84kxyEk8Z1QaahShThk6U6RC3nBNe5bKEGWMkV5Ujv4WtA9YKU5FZ6cn+3+laaEGQ7IY+jLIN4YR3BVJsiTA1a+N42Fpae0ErokJsYEdhlH7lhO3hFp5PbKAeFoBhdF68R1q4hAIQhAIQhAIQhAIQhAIQhAIQhAIQhAIQhAIQhAIQhAIQhAIQhAIQhAIQhAIQhAIQhAIQhAIQhAIQhAI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APDxAPDxAPDw8PEBAPEA8QEBAVDw8PFRYXFhURFRUYHSggGBolHRUVITEhJSkrLi4uFx8zODMtNygtLisBCgoKDg0OGBAQFy0fHx0rKy03Li0tKy0rLSsrLS0rLS0rKzcrKysrLS0tLS0rKy0rLS01Ky0tKysrLSstKystN//AABEIAKUBMgMBIgACEQEDEQH/xAAcAAABBQEBAQAAAAAAAAAAAAAAAQIDBAUGBwj/xABJEAABAwEDBgkHCQYGAwAAAAABAAIDEQQSIQUGMUFRcRMiMmFygZGxwRQjUqGy0fAVM0JTYmNzotIHQ4KSk+EkNIOjs/EWVML/xAAZAQEBAQEBAQAAAAAAAAAAAAAAAQIDBQT/xAAkEQEBAAIBAgcBAQEAAAAAAAAAAQIRAxKhBCExQVFSYTOBFP/aAAwDAQACEQMRAD8A9xQhCAQmOlaNLgN5Cgfb4h9Ku4EoLSFnvyq3U1x30ChdlN50Bo7Sg1kLCfa5D9IjdgmcI/0ndpRdOgQufvu9J3aUX3bT2lDToELBvHae0orz+tDTeSVWD1+tLUIN2qLw2hYV4IvBBu3htHakvjaO0LCJHMmkjmQb/CN2jtCThW+k3tCwcNoRUbUG7w7PSb2hJ5Qz0m9oWFVu0IqNoQbvlLPSb2hJ5TH6be1YLntGsKJ9oA0dpQ06LyuP029qfFM11brg6mmh0LknzE6Kn1D+6183AfOVppbo60G0hCEQIQhAIQhAIQhAIQhAIQhAIQhALEtM5dJIKm611wCuGAFfWSttc7G6t87ZJT+dyoUtCSickRTUhTkhRTCkJKcU0oGknamlx2lOKaUDbx2lVrdK4RvoSDdIB5zgFZKp206BtkiHVfbVZqrLimkpSmlEISiqEiKKoqkSIh1UlUiSqKfVFUyqWqBRytnwFKGDTpO04/8ASjj5XapwFUIQtbN/TJ/D4rMotTIOl+4eKI2EIQiBCEIBCEIBCEIBCEIBCEIBCEIArmrMeI07ce3HxXRyGgJ2ArmbKfNs6De4IsT1Qm1S1VUFNS1SIEKaUpSFA0ppTimlA0qjaTx2D70eoE+CvFZ0587F+K72HrNF0ppTimFUIkSlIoEKSqCkQBKEiEBVKCmpUEsWntVkBQQ6R1qyArAUWlkPlP3DvVABaGRuW7o+KqNdCEKIEIQgEIQgEIQgEIQgEIQgEIQgitRpG87GO7lzVn5Dei3uXSWv5uToO7iuZs54jei3uRYnqlqmBKqpUJEIEJSFKU0oEKaU4ppQNKzZD52Lpv8AZK0isuT52LpO7lKNAppSlIUDUiVIgQpEpSUUCFInUSIEQlQAgsRcodfcrYCrRDjN6+4q4AtQIAr+SOW7o+KqAK5krlno+IRGqhCFECEIQCEIQCEIQCEIQCEIQCEIQRWkcR/Rd3LlbM7iM6Le5dZKOK7ce5cfZjxGdFvciw5rSa0ZFS8eVyjtJw21TmMoRVkTTU4s00ptoEzinC+5pqcGluJJ5xtSsu1+cc4itATHp6gCi6q0hQiZupze0J9VQ4pElUiAKaUqQoEKypT52Lpu7lqFZFoPnIum7uKlGmXJFWt0TXijgCOcLz7PHJxjaXMqG3ScCcKOapsek0RReHune0kX3jToc73pflZ7QPOzE80j/eqbe20RReNR5UtOBc61sB0OMkob21Udhynaja4mi02ktc8CnlEpadOq9Qom3tNElFxpktAA87Nq/eP96Xyu0Y+clGOtx2rPU07GiAFRyK15ia6R73ucK4nABaQCqJ4hxm7z3FWwFWjHGbv8CrYWohwCt5NHHPRPeFWaFbsA4/8ACfBEW7VaWxAOeaAuDRzuOgKL5QZz9iq5x/NM/Hh9pUXEAEnACpJ2AKK2fL2c/YgW5nP2LjBnlkzT5dZf6gThnjk3/wB6zf1Aqadl5czn7EeXM2nsXJwZz2GTkWuB+IHFeDjsw1qwcr2f61vr93OO1XpvwzvH5dJ5dHt9SPLo9vqK5iXLlkZy7RCzXxngYbcUjcu2QmgtVnJxwErNWnWlxs9Vll9K6ny2Pb6ijy2P0vUVyozgsR0WuyndPH71ZsttimBdDJHK0GhdG9rgDsqNai6dLFM19bprTSpFmZH0v/h8VpqIEIQgRwwXDwyAACoqBQioqCMF3K4Z0bS515rSQ94xAOhxCLEoa040G9PEY03Rpro1qAQs9Bn8rUeTRn92z+VqLtPwTfR767VIFVFlj9BvUKJwszNQPU9/vQ2s1SVUDoG/bG6ST3pBAPSk/qP96osVTSo+A+3J/MD3hHBH03/k/SgeVjWw0fH+KfZd7lqGE/WP7I/0rJyhEbzSXuwl+xsdzLNI0bQuZz1s5dZpAAS4xS0a0VcTQYADSV1TRse/8n6U6876x3Yz9KaHhXkk4iaeAtBcRT5qT0j9ncm5LyfO6Vvm3soHOrJE+6CNGkYle8h7/rPytS33+k072D3rSaeMw2t0ZkilrdDiL3BuLXnQTz7VnZvvaco2cN5JnaMdeOxe71O2P+mPem3PsxH/AE/7qDMtFmF3RsURsIFTQaQde1bd2ulsZ6ik4MfVx9rvcppUFkjo1o5gpwE+moNaKbHH3IAOz1rQlYMRv8FaCqsbiCdvUrYCIkarVi5fUVWarNj5fUVUR5xfNN/Gh9oLNtXzb+g/uK0s4vmR+LF7QWdOKtcNrXdyix82w5UYLr2wtaTEG0LYC2uBDqGPE6cTjoxUWUMoOnIq2JrW1uhkUTDQ00ljRe0a1Pb7fJwjJGvo/gI2F0bnULRqq4k7EywvdK5sbzfYyKW411brbsZpSlNF1vYrv2Z17reQLfHCx99wa4vDm14QaAMQWtONd2ha7c6BwbwHBzgcKl9+6SKlr3AUpRuB2rjQrEAbclrS8Gsu7eW2tF2w8VyY4zGXyn5HzZ+D4s8rlZ539rYt+WhMx7XBxc5paHOlYadpVqS0xh5fHKxpBvNfwsgjINQWji6CG0I5lyyvn/KDbwrNeP77Us8nNnyXeTpxcGHFNYT1JY5xEJhgXPaAx7HsAa4E8bHGmOqi9W/YzhYZxstTj2xxmq8bXsP7Gnf4S0D79h/2Y/cuTtHqWRzi/cFqLJyMeM7ojvWsoUIQhALiLQKSSj72X2yu3XE5QwnmH3jj20PiiwgKcCogU4FVUoKeCogU8FA9CSqUIFQhCBFjZXwDjse09VaH1FbSysqDiy9E9ylIr2e24UOkKcWpRNibe0DSdQVx2T4yOTTcSNSkDRaU9s6gfkynJcdxPxtUJs726aqjQEye2VZwBUdplc25Q6XUOA0INgSpwkXnlvzotUU7oxwVwSSNxYa0bWmg8yR2d9qvNDWwGp41Wv2kGlHJt2nBnZt6MJEokXn7c8ZxGXmOHl3WjjiraNN7TzlaBzqkDnDgWGhIqHkaOpOqJODO3UjuG6W71ZauZzXynJajJI+jQHNaxg0NbTbrPOunCsc88bjdU9qsWTljrVdqsWTlt6+5VgzOP5gfiw+2Fnv0HcVfzk+Y/wBWH/kas8qLHzlDZ3WuZokljY4wtfebC1rbtcRdZQYVJ56UULrO6BkU7XNPCtcLpZybzMQQcDg7A9agtzKOaDjRjccaGmsVUluhAZC+rKmNrS0EXxStCReJpSmOGjQiVViLQReBc3GoDqE4YY0Tw5uNGuxaQ7jc4IOjm9aiUkGk7vEKCzcstBx7RXCo4KOg20N/H1KASAtu0cGYE8atDU8bR9ojrUJUsXJf0R7QQTyw2cAlssjjTQYqVNMBWq9P/Yu+tmtWqk7Bp+7avJdR3juK9V/YsfMWwffRn8ipHrORjx3dHxWwsTIh84ege8LbUWhCEIgXF5aFLTNzlp/KF2i43OMUtT+drD6qeCEU2lPBULSpGlGkzSngqJpUgVD04JgKcCgchJVCByzsoNqJOie5aCo24cro+ClIrs5XX4rUZo6vBZceo7u9arNHxzJAtPjrTSz47VJ8etFFRXdAFQyjDS4ftLYuqnlJnFb0gg81y3F/iZh9449v/azGkEu2ieEA66OEtR+VnYt3OBlLVN0h7IWcIRWtNYOk6RWnee1YepMblhjr8THJ/DQvcYy64JKEPcCKBtOKDiMdNFccOMQNHvVINV+ys4reiO5Zyrpx8fTlb8uozDFGS9NncV2AXI5j6Jt8fiurDl0x9HmeJ/pU7VPZOWOvuVQPVmxO47evuWnAZx/5f/Uh/wCRqzm6etaOcn+XP4kPttWYosfN8zYGyirZZY7ovBrixweHcYXnNOFARo1jZjXtDY7kdy+X085U8VpqQGgXRzazpXvGUMh2idj4zaIQJMK8DKSBWv1qiyjm7POwMM8Dbro3BwhlNAxzXXQDLo4oXTow+3Zx6uT693gzGgkBzgwY1cQSB2Jb7W4h7H6QQKigwxPxqXuRzWnvMd5RDxHtf8w/GlcOXzqafIFofJHJw0Hmq0bwclCSCK1vc6t48PbPskz5ffDvHhPCwlpNDfvYAOFy7rqa1B6k2O0MFTQFpF0i/wA9a16l7pNm3M6aOYyQVia5tLknGrdx5qXfWmNzalE5mLrOeKWBl19BoxrTYCOtOjD79jr5Pp3eHGWK6MTeLsRUXaCtCHa91F6f+xh4Mdspo4SI6a/RK3f/ABm0CWSVktmHCXeKYy4ChcdY+16ldzdyJJZZLRI98buHEeEbSAC29U6Nd71KZYYybmW/8awzzuWrhr93HXZEPnD0D3hbqwMhnzp6B7wt9cnWhCEIgWBndY2mB8wBEjLgDgTybwwPaVvrMzkbWyTbgfzBB5JarfaonU4QkHFpLW4jsTWZwWka2neweC3JbM14oRr7FW+SG7VnzbUmZzWgaWxn+Fw8VO3OuXXEw7i4KX5FG1Ich84TzPI5mdp1wDqk/sp2Z2M1xPG5zSqhyEeZJ8hu2BN0aTM6YTpZKOph/wDpWGZyWc/WDez3FYfyK/Yj5JePolXdR0bMu2c/TI3td7kya3xPPFfeqKAAGtexYIya7YVesVkuEEg1xTar0BqGnmb3LWj0fHMsaxtIYwbGt9lbUWgfGtWIePj1pUg+PWngfHYqABUctzcHCX0rdIw2k4Adq0AsbPE0sch2Fh/MEWerk7fYzNK6V7rt8g3WaAQANJ06OZVn2Gmgmu3jeJKuTEhxxOnanSON0Lk9nGTGSM3g6EA0xwB1q9ZYuI3cFWmGLd6tWM0aN57ys5Nxv5lfvxzMPtLpA9c3mZypx9lveV0DQu2Po8nxP9anD1fyZES6/wDRFRvKp2KzGR1NDRyj4b1vsYGgACgGgK7fMzs42k2d1ATR0Zw2B7SSsGaf0XD1LsUlFByUdobQXntrvCf5Qz0m9oW1l20vige6Hg+Gu+bEnJJ6sSvIsrPyzNI57uG41RcjlLIwOYNKrUd1LlCKraWiBtDxgXMJc2hwHGFDUg1x0c6BlGH6+A6K0kjrz6141bM28ovc4uskjwTXDSDSlQ7cFTdmrlBp4timaN1Sd5Qe6x2pjtEsbqA1uuaaHGhwKhye94iYLRLC+YDzj4xdY521rScF47kiwZXspeYIrTCXgAllGmoNQcag0qdI1r1nM3Oyd7eDynZjFI2gbOyKrJNpe1tS124U3INHhW+k3tCqzSuDuKW3abK47110D4ZBVnBu3BtexS+Ts9Bn8oTabYOQXVl1cl2jqXRpjIWt5LWt3ABPUQIQhAKnleEvs8rGiriw0G06QFcQg83NklbpilG+N/uTaEaQRvBC9KSFoOkBF283jladDgdxCmafBdrJkezON51nhLtpjbXuTnZKs50wx/yhDbiwfFPb7l1jsh2Y/uwNznDxUTs34NV8bnnxQ25oeHinD3roDm7HqfKOtp8FGc3dkx62A9xCptjBvx1J7WjYtM5Ak1SsO+M/qTfkWYa4z1uHghtnQsF1uGoKVop6labkidoApG6lNDz4hJ8nT/Vjqe1DaAfHYnhSeQzfVO/mZs3pwsk31T+1nvQMAWVnVCX2SVo2D1FbbbHN9WetzPenOyVJKLkjQxh0m8CabKIsunmk/KO9OceKF3FszGY4kxzObXU5oPrwUDMxDoNoFOZmPesaejPFceo4SZuLd4VmBuHWe8rvYcy42fSbJ+Iwmm6jlzWdcAsMkbRk59qY8EmSB8rQzRgW0dz9ilwtP+3Ce1S5nfOTdAe0uos0BeQ0adZ2DasPMus/CvjsMtlAutLp3mjxjyKipp4hdxZLMI20GJ1naVuTUfFzckzzuUPs8IY0Nbo9ZO1SIQjiEIQgxDkya84kxyEk8Z1QaahShThk6U6RC3nBNe5bKEGWMkV5Ujv4WtA9YKU5FZ6cn+3+laaEGQ7IY+jLIN4YR3BVJsiTA1a+N42Fpae0ErokJsYEdhlH7lhO3hFp5PbKAeFoBhdF68R1q4hAIQhAIQhAIQhAIQhAIQhAIQhAIQhAIQhAIQhAIQhAIQhAIQhAIQhAIQhAIQhAIQhAIQhAIQhAIQhAI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APDxAPDxAPDw8PEBAPEA8QEBAVDw8PFRYXFhURFRUYHSggGBolHRUVITEhJSkrLi4uFx8zODMtNygtLisBCgoKDg0OGBAQFy0fHx0rKy03Li0tKy0rLSsrLS0rLS0rKzcrKysrLS0tLS0rKy0rLS01Ky0tKysrLSstKystN//AABEIAKUBMgMBIgACEQEDEQH/xAAcAAABBQEBAQAAAAAAAAAAAAAAAQIDBAUGBwj/xABJEAABAwEDBgkHCQYGAwAAAAABAAIDEQQSIQUGMUFRcRMiMmFygZGxwRQjUqGy0fAVM0JTYmNzotIHQ4KSk+EkNIOjs/EWVML/xAAZAQEBAQEBAQAAAAAAAAAAAAAAAQIDBQT/xAAkEQEBAAIBAgcBAQEAAAAAAAAAAQIRAxKhBCExQVFSYTOBFP/aAAwDAQACEQMRAD8A9xQhCAQmOlaNLgN5Cgfb4h9Ku4EoLSFnvyq3U1x30ChdlN50Bo7Sg1kLCfa5D9IjdgmcI/0ndpRdOgQufvu9J3aUX3bT2lDToELBvHae0orz+tDTeSVWD1+tLUIN2qLw2hYV4IvBBu3htHakvjaO0LCJHMmkjmQb/CN2jtCThW+k3tCwcNoRUbUG7w7PSb2hJ5Qz0m9oWFVu0IqNoQbvlLPSb2hJ5TH6be1YLntGsKJ9oA0dpQ06LyuP029qfFM11brg6mmh0LknzE6Kn1D+6183AfOVppbo60G0hCEQIQhAIQhAIQhAIQhAIQhAIQhALEtM5dJIKm611wCuGAFfWSttc7G6t87ZJT+dyoUtCSickRTUhTkhRTCkJKcU0oGknamlx2lOKaUDbx2lVrdK4RvoSDdIB5zgFZKp206BtkiHVfbVZqrLimkpSmlEISiqEiKKoqkSIh1UlUiSqKfVFUyqWqBRytnwFKGDTpO04/8ASjj5XapwFUIQtbN/TJ/D4rMotTIOl+4eKI2EIQiBCEIBCEIBCEIBCEIBCEIBCEIArmrMeI07ce3HxXRyGgJ2ArmbKfNs6De4IsT1Qm1S1VUFNS1SIEKaUpSFA0ppTimlA0qjaTx2D70eoE+CvFZ0587F+K72HrNF0ppTimFUIkSlIoEKSqCkQBKEiEBVKCmpUEsWntVkBQQ6R1qyArAUWlkPlP3DvVABaGRuW7o+KqNdCEKIEIQgEIQgEIQgEIQgEIQgEIQgitRpG87GO7lzVn5Dei3uXSWv5uToO7iuZs54jei3uRYnqlqmBKqpUJEIEJSFKU0oEKaU4ppQNKzZD52Lpv8AZK0isuT52LpO7lKNAppSlIUDUiVIgQpEpSUUCFInUSIEQlQAgsRcodfcrYCrRDjN6+4q4AtQIAr+SOW7o+KqAK5krlno+IRGqhCFECEIQCEIQCEIQCEIQCEIQCEIQRWkcR/Rd3LlbM7iM6Le5dZKOK7ce5cfZjxGdFvciw5rSa0ZFS8eVyjtJw21TmMoRVkTTU4s00ptoEzinC+5pqcGluJJ5xtSsu1+cc4itATHp6gCi6q0hQiZupze0J9VQ4pElUiAKaUqQoEKypT52Lpu7lqFZFoPnIum7uKlGmXJFWt0TXijgCOcLz7PHJxjaXMqG3ScCcKOapsek0RReHune0kX3jToc73pflZ7QPOzE80j/eqbe20RReNR5UtOBc61sB0OMkob21Udhynaja4mi02ktc8CnlEpadOq9Qom3tNElFxpktAA87Nq/eP96Xyu0Y+clGOtx2rPU07GiAFRyK15ia6R73ucK4nABaQCqJ4hxm7z3FWwFWjHGbv8CrYWohwCt5NHHPRPeFWaFbsA4/8ACfBEW7VaWxAOeaAuDRzuOgKL5QZz9iq5x/NM/Hh9pUXEAEnACpJ2AKK2fL2c/YgW5nP2LjBnlkzT5dZf6gThnjk3/wB6zf1Aqadl5czn7EeXM2nsXJwZz2GTkWuB+IHFeDjsw1qwcr2f61vr93OO1XpvwzvH5dJ5dHt9SPLo9vqK5iXLlkZy7RCzXxngYbcUjcu2QmgtVnJxwErNWnWlxs9Vll9K6ny2Pb6ijy2P0vUVyozgsR0WuyndPH71ZsttimBdDJHK0GhdG9rgDsqNai6dLFM19bprTSpFmZH0v/h8VpqIEIQgRwwXDwyAACoqBQioqCMF3K4Z0bS515rSQ94xAOhxCLEoa040G9PEY03Rpro1qAQs9Bn8rUeTRn92z+VqLtPwTfR767VIFVFlj9BvUKJwszNQPU9/vQ2s1SVUDoG/bG6ST3pBAPSk/qP96osVTSo+A+3J/MD3hHBH03/k/SgeVjWw0fH+KfZd7lqGE/WP7I/0rJyhEbzSXuwl+xsdzLNI0bQuZz1s5dZpAAS4xS0a0VcTQYADSV1TRse/8n6U6876x3Yz9KaHhXkk4iaeAtBcRT5qT0j9ncm5LyfO6Vvm3soHOrJE+6CNGkYle8h7/rPytS33+k072D3rSaeMw2t0ZkilrdDiL3BuLXnQTz7VnZvvaco2cN5JnaMdeOxe71O2P+mPem3PsxH/AE/7qDMtFmF3RsURsIFTQaQde1bd2ulsZ6ik4MfVx9rvcppUFkjo1o5gpwE+moNaKbHH3IAOz1rQlYMRv8FaCqsbiCdvUrYCIkarVi5fUVWarNj5fUVUR5xfNN/Gh9oLNtXzb+g/uK0s4vmR+LF7QWdOKtcNrXdyix82w5UYLr2wtaTEG0LYC2uBDqGPE6cTjoxUWUMoOnIq2JrW1uhkUTDQ00ljRe0a1Pb7fJwjJGvo/gI2F0bnULRqq4k7EywvdK5sbzfYyKW411brbsZpSlNF1vYrv2Z17reQLfHCx99wa4vDm14QaAMQWtONd2ha7c6BwbwHBzgcKl9+6SKlr3AUpRuB2rjQrEAbclrS8Gsu7eW2tF2w8VyY4zGXyn5HzZ+D4s8rlZ539rYt+WhMx7XBxc5paHOlYadpVqS0xh5fHKxpBvNfwsgjINQWji6CG0I5lyyvn/KDbwrNeP77Us8nNnyXeTpxcGHFNYT1JY5xEJhgXPaAx7HsAa4E8bHGmOqi9W/YzhYZxstTj2xxmq8bXsP7Gnf4S0D79h/2Y/cuTtHqWRzi/cFqLJyMeM7ojvWsoUIQhALiLQKSSj72X2yu3XE5QwnmH3jj20PiiwgKcCogU4FVUoKeCogU8FA9CSqUIFQhCBFjZXwDjse09VaH1FbSysqDiy9E9ylIr2e24UOkKcWpRNibe0DSdQVx2T4yOTTcSNSkDRaU9s6gfkynJcdxPxtUJs726aqjQEye2VZwBUdplc25Q6XUOA0INgSpwkXnlvzotUU7oxwVwSSNxYa0bWmg8yR2d9qvNDWwGp41Wv2kGlHJt2nBnZt6MJEokXn7c8ZxGXmOHl3WjjiraNN7TzlaBzqkDnDgWGhIqHkaOpOqJODO3UjuG6W71ZauZzXynJajJI+jQHNaxg0NbTbrPOunCsc88bjdU9qsWTljrVdqsWTlt6+5VgzOP5gfiw+2Fnv0HcVfzk+Y/wBWH/kas8qLHzlDZ3WuZokljY4wtfebC1rbtcRdZQYVJ56UULrO6BkU7XNPCtcLpZybzMQQcDg7A9agtzKOaDjRjccaGmsVUluhAZC+rKmNrS0EXxStCReJpSmOGjQiVViLQReBc3GoDqE4YY0Tw5uNGuxaQ7jc4IOjm9aiUkGk7vEKCzcstBx7RXCo4KOg20N/H1KASAtu0cGYE8atDU8bR9ojrUJUsXJf0R7QQTyw2cAlssjjTQYqVNMBWq9P/Yu+tmtWqk7Bp+7avJdR3juK9V/YsfMWwffRn8ipHrORjx3dHxWwsTIh84ege8LbUWhCEIgXF5aFLTNzlp/KF2i43OMUtT+drD6qeCEU2lPBULSpGlGkzSngqJpUgVD04JgKcCgchJVCByzsoNqJOie5aCo24cro+ClIrs5XX4rUZo6vBZceo7u9arNHxzJAtPjrTSz47VJ8etFFRXdAFQyjDS4ftLYuqnlJnFb0gg81y3F/iZh9449v/azGkEu2ieEA66OEtR+VnYt3OBlLVN0h7IWcIRWtNYOk6RWnee1YepMblhjr8THJ/DQvcYy64JKEPcCKBtOKDiMdNFccOMQNHvVINV+ys4reiO5Zyrpx8fTlb8uozDFGS9NncV2AXI5j6Jt8fiurDl0x9HmeJ/pU7VPZOWOvuVQPVmxO47evuWnAZx/5f/Uh/wCRqzm6etaOcn+XP4kPttWYosfN8zYGyirZZY7ovBrixweHcYXnNOFARo1jZjXtDY7kdy+X085U8VpqQGgXRzazpXvGUMh2idj4zaIQJMK8DKSBWv1qiyjm7POwMM8Dbro3BwhlNAxzXXQDLo4oXTow+3Zx6uT693gzGgkBzgwY1cQSB2Jb7W4h7H6QQKigwxPxqXuRzWnvMd5RDxHtf8w/GlcOXzqafIFofJHJw0Hmq0bwclCSCK1vc6t48PbPskz5ffDvHhPCwlpNDfvYAOFy7rqa1B6k2O0MFTQFpF0i/wA9a16l7pNm3M6aOYyQVia5tLknGrdx5qXfWmNzalE5mLrOeKWBl19BoxrTYCOtOjD79jr5Pp3eHGWK6MTeLsRUXaCtCHa91F6f+xh4Mdspo4SI6a/RK3f/ABm0CWSVktmHCXeKYy4ChcdY+16ldzdyJJZZLRI98buHEeEbSAC29U6Nd71KZYYybmW/8awzzuWrhr93HXZEPnD0D3hbqwMhnzp6B7wt9cnWhCEIgWBndY2mB8wBEjLgDgTybwwPaVvrMzkbWyTbgfzBB5JarfaonU4QkHFpLW4jsTWZwWka2neweC3JbM14oRr7FW+SG7VnzbUmZzWgaWxn+Fw8VO3OuXXEw7i4KX5FG1Ich84TzPI5mdp1wDqk/sp2Z2M1xPG5zSqhyEeZJ8hu2BN0aTM6YTpZKOph/wDpWGZyWc/WDez3FYfyK/Yj5JePolXdR0bMu2c/TI3td7kya3xPPFfeqKAAGtexYIya7YVesVkuEEg1xTar0BqGnmb3LWj0fHMsaxtIYwbGt9lbUWgfGtWIePj1pUg+PWngfHYqABUctzcHCX0rdIw2k4Adq0AsbPE0sch2Fh/MEWerk7fYzNK6V7rt8g3WaAQANJ06OZVn2Gmgmu3jeJKuTEhxxOnanSON0Lk9nGTGSM3g6EA0xwB1q9ZYuI3cFWmGLd6tWM0aN57ys5Nxv5lfvxzMPtLpA9c3mZypx9lveV0DQu2Po8nxP9anD1fyZES6/wDRFRvKp2KzGR1NDRyj4b1vsYGgACgGgK7fMzs42k2d1ATR0Zw2B7SSsGaf0XD1LsUlFByUdobQXntrvCf5Qz0m9oW1l20vige6Hg+Gu+bEnJJ6sSvIsrPyzNI57uG41RcjlLIwOYNKrUd1LlCKraWiBtDxgXMJc2hwHGFDUg1x0c6BlGH6+A6K0kjrz6141bM28ovc4uskjwTXDSDSlQ7cFTdmrlBp4timaN1Sd5Qe6x2pjtEsbqA1uuaaHGhwKhye94iYLRLC+YDzj4xdY521rScF47kiwZXspeYIrTCXgAllGmoNQcag0qdI1r1nM3Oyd7eDynZjFI2gbOyKrJNpe1tS124U3INHhW+k3tCqzSuDuKW3abK47110D4ZBVnBu3BtexS+Ts9Bn8oTabYOQXVl1cl2jqXRpjIWt5LWt3ABPUQIQhAKnleEvs8rGiriw0G06QFcQg83NklbpilG+N/uTaEaQRvBC9KSFoOkBF283jladDgdxCmafBdrJkezON51nhLtpjbXuTnZKs50wx/yhDbiwfFPb7l1jsh2Y/uwNznDxUTs34NV8bnnxQ25oeHinD3roDm7HqfKOtp8FGc3dkx62A9xCptjBvx1J7WjYtM5Ak1SsO+M/qTfkWYa4z1uHghtnQsF1uGoKVop6labkidoApG6lNDz4hJ8nT/Vjqe1DaAfHYnhSeQzfVO/mZs3pwsk31T+1nvQMAWVnVCX2SVo2D1FbbbHN9WetzPenOyVJKLkjQxh0m8CabKIsunmk/KO9OceKF3FszGY4kxzObXU5oPrwUDMxDoNoFOZmPesaejPFceo4SZuLd4VmBuHWe8rvYcy42fSbJ+Iwmm6jlzWdcAsMkbRk59qY8EmSB8rQzRgW0dz9ilwtP+3Ce1S5nfOTdAe0uos0BeQ0adZ2DasPMus/CvjsMtlAutLp3mjxjyKipp4hdxZLMI20GJ1naVuTUfFzckzzuUPs8IY0Nbo9ZO1SIQjiEIQgxDkya84kxyEk8Z1QaahShThk6U6RC3nBNe5bKEGWMkV5Ujv4WtA9YKU5FZ6cn+3+laaEGQ7IY+jLIN4YR3BVJsiTA1a+N42Fpae0ErokJsYEdhlH7lhO3hFp5PbKAeFoBhdF68R1q4hAIQhAIQhAIQhAIQhAIQhAIQhAIQhAIQhAIQhAIQhAIQhAIQhAIQhAIQhAIQhAIQhAIQhAIQhAIQhAI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APDxAPDxAPDw8PEBAPEA8QEBAVDw8PFRYXFhURFRUYHSggGBolHRUVITEhJSkrLi4uFx8zODMtNygtLisBCgoKDg0OGBAQFy0fHx0rKy03Li0tKy0rLSsrLS0rLS0rKzcrKysrLS0tLS0rKy0rLS01Ky0tKysrLSstKystN//AABEIAKUBMgMBIgACEQEDEQH/xAAcAAABBQEBAQAAAAAAAAAAAAAAAQIDBAUGBwj/xABJEAABAwEDBgkHCQYGAwAAAAABAAIDEQQSIQUGMUFRcRMiMmFygZGxwRQjUqGy0fAVM0JTYmNzotIHQ4KSk+EkNIOjs/EWVML/xAAZAQEBAQEBAQAAAAAAAAAAAAAAAQIDBQT/xAAkEQEBAAIBAgcBAQEAAAAAAAAAAQIRAxKhBCExQVFSYTOBFP/aAAwDAQACEQMRAD8A9xQhCAQmOlaNLgN5Cgfb4h9Ku4EoLSFnvyq3U1x30ChdlN50Bo7Sg1kLCfa5D9IjdgmcI/0ndpRdOgQufvu9J3aUX3bT2lDToELBvHae0orz+tDTeSVWD1+tLUIN2qLw2hYV4IvBBu3htHakvjaO0LCJHMmkjmQb/CN2jtCThW+k3tCwcNoRUbUG7w7PSb2hJ5Qz0m9oWFVu0IqNoQbvlLPSb2hJ5TH6be1YLntGsKJ9oA0dpQ06LyuP029qfFM11brg6mmh0LknzE6Kn1D+6183AfOVppbo60G0hCEQIQhAIQhAIQhAIQhAIQhAIQhALEtM5dJIKm611wCuGAFfWSttc7G6t87ZJT+dyoUtCSickRTUhTkhRTCkJKcU0oGknamlx2lOKaUDbx2lVrdK4RvoSDdIB5zgFZKp206BtkiHVfbVZqrLimkpSmlEISiqEiKKoqkSIh1UlUiSqKfVFUyqWqBRytnwFKGDTpO04/8ASjj5XapwFUIQtbN/TJ/D4rMotTIOl+4eKI2EIQiBCEIBCEIBCEIBCEIBCEIBCEIArmrMeI07ce3HxXRyGgJ2ArmbKfNs6De4IsT1Qm1S1VUFNS1SIEKaUpSFA0ppTimlA0qjaTx2D70eoE+CvFZ0587F+K72HrNF0ppTimFUIkSlIoEKSqCkQBKEiEBVKCmpUEsWntVkBQQ6R1qyArAUWlkPlP3DvVABaGRuW7o+KqNdCEKIEIQgEIQgEIQgEIQgEIQgEIQgitRpG87GO7lzVn5Dei3uXSWv5uToO7iuZs54jei3uRYnqlqmBKqpUJEIEJSFKU0oEKaU4ppQNKzZD52Lpv8AZK0isuT52LpO7lKNAppSlIUDUiVIgQpEpSUUCFInUSIEQlQAgsRcodfcrYCrRDjN6+4q4AtQIAr+SOW7o+KqAK5krlno+IRGqhCFECEIQCEIQCEIQCEIQCEIQCEIQRWkcR/Rd3LlbM7iM6Le5dZKOK7ce5cfZjxGdFvciw5rSa0ZFS8eVyjtJw21TmMoRVkTTU4s00ptoEzinC+5pqcGluJJ5xtSsu1+cc4itATHp6gCi6q0hQiZupze0J9VQ4pElUiAKaUqQoEKypT52Lpu7lqFZFoPnIum7uKlGmXJFWt0TXijgCOcLz7PHJxjaXMqG3ScCcKOapsek0RReHune0kX3jToc73pflZ7QPOzE80j/eqbe20RReNR5UtOBc61sB0OMkob21Udhynaja4mi02ktc8CnlEpadOq9Qom3tNElFxpktAA87Nq/eP96Xyu0Y+clGOtx2rPU07GiAFRyK15ia6R73ucK4nABaQCqJ4hxm7z3FWwFWjHGbv8CrYWohwCt5NHHPRPeFWaFbsA4/8ACfBEW7VaWxAOeaAuDRzuOgKL5QZz9iq5x/NM/Hh9pUXEAEnACpJ2AKK2fL2c/YgW5nP2LjBnlkzT5dZf6gThnjk3/wB6zf1Aqadl5czn7EeXM2nsXJwZz2GTkWuB+IHFeDjsw1qwcr2f61vr93OO1XpvwzvH5dJ5dHt9SPLo9vqK5iXLlkZy7RCzXxngYbcUjcu2QmgtVnJxwErNWnWlxs9Vll9K6ny2Pb6ijy2P0vUVyozgsR0WuyndPH71ZsttimBdDJHK0GhdG9rgDsqNai6dLFM19bprTSpFmZH0v/h8VpqIEIQgRwwXDwyAACoqBQioqCMF3K4Z0bS515rSQ94xAOhxCLEoa040G9PEY03Rpro1qAQs9Bn8rUeTRn92z+VqLtPwTfR767VIFVFlj9BvUKJwszNQPU9/vQ2s1SVUDoG/bG6ST3pBAPSk/qP96osVTSo+A+3J/MD3hHBH03/k/SgeVjWw0fH+KfZd7lqGE/WP7I/0rJyhEbzSXuwl+xsdzLNI0bQuZz1s5dZpAAS4xS0a0VcTQYADSV1TRse/8n6U6876x3Yz9KaHhXkk4iaeAtBcRT5qT0j9ncm5LyfO6Vvm3soHOrJE+6CNGkYle8h7/rPytS33+k072D3rSaeMw2t0ZkilrdDiL3BuLXnQTz7VnZvvaco2cN5JnaMdeOxe71O2P+mPem3PsxH/AE/7qDMtFmF3RsURsIFTQaQde1bd2ulsZ6ik4MfVx9rvcppUFkjo1o5gpwE+moNaKbHH3IAOz1rQlYMRv8FaCqsbiCdvUrYCIkarVi5fUVWarNj5fUVUR5xfNN/Gh9oLNtXzb+g/uK0s4vmR+LF7QWdOKtcNrXdyix82w5UYLr2wtaTEG0LYC2uBDqGPE6cTjoxUWUMoOnIq2JrW1uhkUTDQ00ljRe0a1Pb7fJwjJGvo/gI2F0bnULRqq4k7EywvdK5sbzfYyKW411brbsZpSlNF1vYrv2Z17reQLfHCx99wa4vDm14QaAMQWtONd2ha7c6BwbwHBzgcKl9+6SKlr3AUpRuB2rjQrEAbclrS8Gsu7eW2tF2w8VyY4zGXyn5HzZ+D4s8rlZ539rYt+WhMx7XBxc5paHOlYadpVqS0xh5fHKxpBvNfwsgjINQWji6CG0I5lyyvn/KDbwrNeP77Us8nNnyXeTpxcGHFNYT1JY5xEJhgXPaAx7HsAa4E8bHGmOqi9W/YzhYZxstTj2xxmq8bXsP7Gnf4S0D79h/2Y/cuTtHqWRzi/cFqLJyMeM7ojvWsoUIQhALiLQKSSj72X2yu3XE5QwnmH3jj20PiiwgKcCogU4FVUoKeCogU8FA9CSqUIFQhCBFjZXwDjse09VaH1FbSysqDiy9E9ylIr2e24UOkKcWpRNibe0DSdQVx2T4yOTTcSNSkDRaU9s6gfkynJcdxPxtUJs726aqjQEye2VZwBUdplc25Q6XUOA0INgSpwkXnlvzotUU7oxwVwSSNxYa0bWmg8yR2d9qvNDWwGp41Wv2kGlHJt2nBnZt6MJEokXn7c8ZxGXmOHl3WjjiraNN7TzlaBzqkDnDgWGhIqHkaOpOqJODO3UjuG6W71ZauZzXynJajJI+jQHNaxg0NbTbrPOunCsc88bjdU9qsWTljrVdqsWTlt6+5VgzOP5gfiw+2Fnv0HcVfzk+Y/wBWH/kas8qLHzlDZ3WuZokljY4wtfebC1rbtcRdZQYVJ56UULrO6BkU7XNPCtcLpZybzMQQcDg7A9agtzKOaDjRjccaGmsVUluhAZC+rKmNrS0EXxStCReJpSmOGjQiVViLQReBc3GoDqE4YY0Tw5uNGuxaQ7jc4IOjm9aiUkGk7vEKCzcstBx7RXCo4KOg20N/H1KASAtu0cGYE8atDU8bR9ojrUJUsXJf0R7QQTyw2cAlssjjTQYqVNMBWq9P/Yu+tmtWqk7Bp+7avJdR3juK9V/YsfMWwffRn8ipHrORjx3dHxWwsTIh84ege8LbUWhCEIgXF5aFLTNzlp/KF2i43OMUtT+drD6qeCEU2lPBULSpGlGkzSngqJpUgVD04JgKcCgchJVCByzsoNqJOie5aCo24cro+ClIrs5XX4rUZo6vBZceo7u9arNHxzJAtPjrTSz47VJ8etFFRXdAFQyjDS4ftLYuqnlJnFb0gg81y3F/iZh9449v/azGkEu2ieEA66OEtR+VnYt3OBlLVN0h7IWcIRWtNYOk6RWnee1YepMblhjr8THJ/DQvcYy64JKEPcCKBtOKDiMdNFccOMQNHvVINV+ys4reiO5Zyrpx8fTlb8uozDFGS9NncV2AXI5j6Jt8fiurDl0x9HmeJ/pU7VPZOWOvuVQPVmxO47evuWnAZx/5f/Uh/wCRqzm6etaOcn+XP4kPttWYosfN8zYGyirZZY7ovBrixweHcYXnNOFARo1jZjXtDY7kdy+X085U8VpqQGgXRzazpXvGUMh2idj4zaIQJMK8DKSBWv1qiyjm7POwMM8Dbro3BwhlNAxzXXQDLo4oXTow+3Zx6uT693gzGgkBzgwY1cQSB2Jb7W4h7H6QQKigwxPxqXuRzWnvMd5RDxHtf8w/GlcOXzqafIFofJHJw0Hmq0bwclCSCK1vc6t48PbPskz5ffDvHhPCwlpNDfvYAOFy7rqa1B6k2O0MFTQFpF0i/wA9a16l7pNm3M6aOYyQVia5tLknGrdx5qXfWmNzalE5mLrOeKWBl19BoxrTYCOtOjD79jr5Pp3eHGWK6MTeLsRUXaCtCHa91F6f+xh4Mdspo4SI6a/RK3f/ABm0CWSVktmHCXeKYy4ChcdY+16ldzdyJJZZLRI98buHEeEbSAC29U6Nd71KZYYybmW/8awzzuWrhr93HXZEPnD0D3hbqwMhnzp6B7wt9cnWhCEIgWBndY2mB8wBEjLgDgTybwwPaVvrMzkbWyTbgfzBB5JarfaonU4QkHFpLW4jsTWZwWka2neweC3JbM14oRr7FW+SG7VnzbUmZzWgaWxn+Fw8VO3OuXXEw7i4KX5FG1Ich84TzPI5mdp1wDqk/sp2Z2M1xPG5zSqhyEeZJ8hu2BN0aTM6YTpZKOph/wDpWGZyWc/WDez3FYfyK/Yj5JePolXdR0bMu2c/TI3td7kya3xPPFfeqKAAGtexYIya7YVesVkuEEg1xTar0BqGnmb3LWj0fHMsaxtIYwbGt9lbUWgfGtWIePj1pUg+PWngfHYqABUctzcHCX0rdIw2k4Adq0AsbPE0sch2Fh/MEWerk7fYzNK6V7rt8g3WaAQANJ06OZVn2Gmgmu3jeJKuTEhxxOnanSON0Lk9nGTGSM3g6EA0xwB1q9ZYuI3cFWmGLd6tWM0aN57ys5Nxv5lfvxzMPtLpA9c3mZypx9lveV0DQu2Po8nxP9anD1fyZES6/wDRFRvKp2KzGR1NDRyj4b1vsYGgACgGgK7fMzs42k2d1ATR0Zw2B7SSsGaf0XD1LsUlFByUdobQXntrvCf5Qz0m9oW1l20vige6Hg+Gu+bEnJJ6sSvIsrPyzNI57uG41RcjlLIwOYNKrUd1LlCKraWiBtDxgXMJc2hwHGFDUg1x0c6BlGH6+A6K0kjrz6141bM28ovc4uskjwTXDSDSlQ7cFTdmrlBp4timaN1Sd5Qe6x2pjtEsbqA1uuaaHGhwKhye94iYLRLC+YDzj4xdY521rScF47kiwZXspeYIrTCXgAllGmoNQcag0qdI1r1nM3Oyd7eDynZjFI2gbOyKrJNpe1tS124U3INHhW+k3tCqzSuDuKW3abK47110D4ZBVnBu3BtexS+Ts9Bn8oTabYOQXVl1cl2jqXRpjIWt5LWt3ABPUQIQhAKnleEvs8rGiriw0G06QFcQg83NklbpilG+N/uTaEaQRvBC9KSFoOkBF283jladDgdxCmafBdrJkezON51nhLtpjbXuTnZKs50wx/yhDbiwfFPb7l1jsh2Y/uwNznDxUTs34NV8bnnxQ25oeHinD3roDm7HqfKOtp8FGc3dkx62A9xCptjBvx1J7WjYtM5Ak1SsO+M/qTfkWYa4z1uHghtnQsF1uGoKVop6labkidoApG6lNDz4hJ8nT/Vjqe1DaAfHYnhSeQzfVO/mZs3pwsk31T+1nvQMAWVnVCX2SVo2D1FbbbHN9WetzPenOyVJKLkjQxh0m8CabKIsunmk/KO9OceKF3FszGY4kxzObXU5oPrwUDMxDoNoFOZmPesaejPFceo4SZuLd4VmBuHWe8rvYcy42fSbJ+Iwmm6jlzWdcAsMkbRk59qY8EmSB8rQzRgW0dz9ilwtP+3Ce1S5nfOTdAe0uos0BeQ0adZ2DasPMus/CvjsMtlAutLp3mjxjyKipp4hdxZLMI20GJ1naVuTUfFzckzzuUPs8IY0Nbo9ZO1SIQjiEIQgxDkya84kxyEk8Z1QaahShThk6U6RC3nBNe5bKEGWMkV5Ujv4WtA9YKU5FZ6cn+3+laaEGQ7IY+jLIN4YR3BVJsiTA1a+N42Fpae0ErokJsYEdhlH7lhO3hFp5PbKAeFoBhdF68R1q4hAIQhAIQhAIQhAIQhAIQhAIQhAIQhAIQhAIQhAIQhAIQhAIQhAIQhAIQhAIQhAIQhAIQhAIQhAIQhAI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xAPDxAPDxAPDw8PEBAPEA8QEBAVDw8PFRYXFhURFRUYHSggGBolHRUVITEhJSkrLi4uFx8zODMtNygtLisBCgoKDg0OGBAQFy0fHx0rKy03Li0tKy0rLSsrLS0rLS0rKzcrKysrLS0tLS0rKy0rLS01Ky0tKysrLSstKystN//AABEIAKUBMgMBIgACEQEDEQH/xAAcAAABBQEBAQAAAAAAAAAAAAAAAQIDBAUGBwj/xABJEAABAwEDBgkHCQYGAwAAAAABAAIDEQQSIQUGMUFRcRMiMmFygZGxwRQjUqGy0fAVM0JTYmNzotIHQ4KSk+EkNIOjs/EWVML/xAAZAQEBAQEBAQAAAAAAAAAAAAAAAQIDBQT/xAAkEQEBAAIBAgcBAQEAAAAAAAAAAQIRAxKhBCExQVFSYTOBFP/aAAwDAQACEQMRAD8A9xQhCAQmOlaNLgN5Cgfb4h9Ku4EoLSFnvyq3U1x30ChdlN50Bo7Sg1kLCfa5D9IjdgmcI/0ndpRdOgQufvu9J3aUX3bT2lDToELBvHae0orz+tDTeSVWD1+tLUIN2qLw2hYV4IvBBu3htHakvjaO0LCJHMmkjmQb/CN2jtCThW+k3tCwcNoRUbUG7w7PSb2hJ5Qz0m9oWFVu0IqNoQbvlLPSb2hJ5TH6be1YLntGsKJ9oA0dpQ06LyuP029qfFM11brg6mmh0LknzE6Kn1D+6183AfOVppbo60G0hCEQIQhAIQhAIQhAIQhAIQhAIQhALEtM5dJIKm611wCuGAFfWSttc7G6t87ZJT+dyoUtCSickRTUhTkhRTCkJKcU0oGknamlx2lOKaUDbx2lVrdK4RvoSDdIB5zgFZKp206BtkiHVfbVZqrLimkpSmlEISiqEiKKoqkSIh1UlUiSqKfVFUyqWqBRytnwFKGDTpO04/8ASjj5XapwFUIQtbN/TJ/D4rMotTIOl+4eKI2EIQiBCEIBCEIBCEIBCEIBCEIBCEIArmrMeI07ce3HxXRyGgJ2ArmbKfNs6De4IsT1Qm1S1VUFNS1SIEKaUpSFA0ppTimlA0qjaTx2D70eoE+CvFZ0587F+K72HrNF0ppTimFUIkSlIoEKSqCkQBKEiEBVKCmpUEsWntVkBQQ6R1qyArAUWlkPlP3DvVABaGRuW7o+KqNdCEKIEIQgEIQgEIQgEIQgEIQgEIQgitRpG87GO7lzVn5Dei3uXSWv5uToO7iuZs54jei3uRYnqlqmBKqpUJEIEJSFKU0oEKaU4ppQNKzZD52Lpv8AZK0isuT52LpO7lKNAppSlIUDUiVIgQpEpSUUCFInUSIEQlQAgsRcodfcrYCrRDjN6+4q4AtQIAr+SOW7o+KqAK5krlno+IRGqhCFECEIQCEIQCEIQCEIQCEIQCEIQRWkcR/Rd3LlbM7iM6Le5dZKOK7ce5cfZjxGdFvciw5rSa0ZFS8eVyjtJw21TmMoRVkTTU4s00ptoEzinC+5pqcGluJJ5xtSsu1+cc4itATHp6gCi6q0hQiZupze0J9VQ4pElUiAKaUqQoEKypT52Lpu7lqFZFoPnIum7uKlGmXJFWt0TXijgCOcLz7PHJxjaXMqG3ScCcKOapsek0RReHune0kX3jToc73pflZ7QPOzE80j/eqbe20RReNR5UtOBc61sB0OMkob21Udhynaja4mi02ktc8CnlEpadOq9Qom3tNElFxpktAA87Nq/eP96Xyu0Y+clGOtx2rPU07GiAFRyK15ia6R73ucK4nABaQCqJ4hxm7z3FWwFWjHGbv8CrYWohwCt5NHHPRPeFWaFbsA4/8ACfBEW7VaWxAOeaAuDRzuOgKL5QZz9iq5x/NM/Hh9pUXEAEnACpJ2AKK2fL2c/YgW5nP2LjBnlkzT5dZf6gThnjk3/wB6zf1Aqadl5czn7EeXM2nsXJwZz2GTkWuB+IHFeDjsw1qwcr2f61vr93OO1XpvwzvH5dJ5dHt9SPLo9vqK5iXLlkZy7RCzXxngYbcUjcu2QmgtVnJxwErNWnWlxs9Vll9K6ny2Pb6ijy2P0vUVyozgsR0WuyndPH71ZsttimBdDJHK0GhdG9rgDsqNai6dLFM19bprTSpFmZH0v/h8VpqIEIQgRwwXDwyAACoqBQioqCMF3K4Z0bS515rSQ94xAOhxCLEoa040G9PEY03Rpro1qAQs9Bn8rUeTRn92z+VqLtPwTfR767VIFVFlj9BvUKJwszNQPU9/vQ2s1SVUDoG/bG6ST3pBAPSk/qP96osVTSo+A+3J/MD3hHBH03/k/SgeVjWw0fH+KfZd7lqGE/WP7I/0rJyhEbzSXuwl+xsdzLNI0bQuZz1s5dZpAAS4xS0a0VcTQYADSV1TRse/8n6U6876x3Yz9KaHhXkk4iaeAtBcRT5qT0j9ncm5LyfO6Vvm3soHOrJE+6CNGkYle8h7/rPytS33+k072D3rSaeMw2t0ZkilrdDiL3BuLXnQTz7VnZvvaco2cN5JnaMdeOxe71O2P+mPem3PsxH/AE/7qDMtFmF3RsURsIFTQaQde1bd2ulsZ6ik4MfVx9rvcppUFkjo1o5gpwE+moNaKbHH3IAOz1rQlYMRv8FaCqsbiCdvUrYCIkarVi5fUVWarNj5fUVUR5xfNN/Gh9oLNtXzb+g/uK0s4vmR+LF7QWdOKtcNrXdyix82w5UYLr2wtaTEG0LYC2uBDqGPE6cTjoxUWUMoOnIq2JrW1uhkUTDQ00ljRe0a1Pb7fJwjJGvo/gI2F0bnULRqq4k7EywvdK5sbzfYyKW411brbsZpSlNF1vYrv2Z17reQLfHCx99wa4vDm14QaAMQWtONd2ha7c6BwbwHBzgcKl9+6SKlr3AUpRuB2rjQrEAbclrS8Gsu7eW2tF2w8VyY4zGXyn5HzZ+D4s8rlZ539rYt+WhMx7XBxc5paHOlYadpVqS0xh5fHKxpBvNfwsgjINQWji6CG0I5lyyvn/KDbwrNeP77Us8nNnyXeTpxcGHFNYT1JY5xEJhgXPaAx7HsAa4E8bHGmOqi9W/YzhYZxstTj2xxmq8bXsP7Gnf4S0D79h/2Y/cuTtHqWRzi/cFqLJyMeM7ojvWsoUIQhALiLQKSSj72X2yu3XE5QwnmH3jj20PiiwgKcCogU4FVUoKeCogU8FA9CSqUIFQhCBFjZXwDjse09VaH1FbSysqDiy9E9ylIr2e24UOkKcWpRNibe0DSdQVx2T4yOTTcSNSkDRaU9s6gfkynJcdxPxtUJs726aqjQEye2VZwBUdplc25Q6XUOA0INgSpwkXnlvzotUU7oxwVwSSNxYa0bWmg8yR2d9qvNDWwGp41Wv2kGlHJt2nBnZt6MJEokXn7c8ZxGXmOHl3WjjiraNN7TzlaBzqkDnDgWGhIqHkaOpOqJODO3UjuG6W71ZauZzXynJajJI+jQHNaxg0NbTbrPOunCsc88bjdU9qsWTljrVdqsWTlt6+5VgzOP5gfiw+2Fnv0HcVfzk+Y/wBWH/kas8qLHzlDZ3WuZokljY4wtfebC1rbtcRdZQYVJ56UULrO6BkU7XNPCtcLpZybzMQQcDg7A9agtzKOaDjRjccaGmsVUluhAZC+rKmNrS0EXxStCReJpSmOGjQiVViLQReBc3GoDqE4YY0Tw5uNGuxaQ7jc4IOjm9aiUkGk7vEKCzcstBx7RXCo4KOg20N/H1KASAtu0cGYE8atDU8bR9ojrUJUsXJf0R7QQTyw2cAlssjjTQYqVNMBWq9P/Yu+tmtWqk7Bp+7avJdR3juK9V/YsfMWwffRn8ipHrORjx3dHxWwsTIh84ege8LbUWhCEIgXF5aFLTNzlp/KF2i43OMUtT+drD6qeCEU2lPBULSpGlGkzSngqJpUgVD04JgKcCgchJVCByzsoNqJOie5aCo24cro+ClIrs5XX4rUZo6vBZceo7u9arNHxzJAtPjrTSz47VJ8etFFRXdAFQyjDS4ftLYuqnlJnFb0gg81y3F/iZh9449v/azGkEu2ieEA66OEtR+VnYt3OBlLVN0h7IWcIRWtNYOk6RWnee1YepMblhjr8THJ/DQvcYy64JKEPcCKBtOKDiMdNFccOMQNHvVINV+ys4reiO5Zyrpx8fTlb8uozDFGS9NncV2AXI5j6Jt8fiurDl0x9HmeJ/pU7VPZOWOvuVQPVmxO47evuWnAZx/5f/Uh/wCRqzm6etaOcn+XP4kPttWYosfN8zYGyirZZY7ovBrixweHcYXnNOFARo1jZjXtDY7kdy+X085U8VpqQGgXRzazpXvGUMh2idj4zaIQJMK8DKSBWv1qiyjm7POwMM8Dbro3BwhlNAxzXXQDLo4oXTow+3Zx6uT693gzGgkBzgwY1cQSB2Jb7W4h7H6QQKigwxPxqXuRzWnvMd5RDxHtf8w/GlcOXzqafIFofJHJw0Hmq0bwclCSCK1vc6t48PbPskz5ffDvHhPCwlpNDfvYAOFy7rqa1B6k2O0MFTQFpF0i/wA9a16l7pNm3M6aOYyQVia5tLknGrdx5qXfWmNzalE5mLrOeKWBl19BoxrTYCOtOjD79jr5Pp3eHGWK6MTeLsRUXaCtCHa91F6f+xh4Mdspo4SI6a/RK3f/ABm0CWSVktmHCXeKYy4ChcdY+16ldzdyJJZZLRI98buHEeEbSAC29U6Nd71KZYYybmW/8awzzuWrhr93HXZEPnD0D3hbqwMhnzp6B7wt9cnWhCEIgWBndY2mB8wBEjLgDgTybwwPaVvrMzkbWyTbgfzBB5JarfaonU4QkHFpLW4jsTWZwWka2neweC3JbM14oRr7FW+SG7VnzbUmZzWgaWxn+Fw8VO3OuXXEw7i4KX5FG1Ich84TzPI5mdp1wDqk/sp2Z2M1xPG5zSqhyEeZJ8hu2BN0aTM6YTpZKOph/wDpWGZyWc/WDez3FYfyK/Yj5JePolXdR0bMu2c/TI3td7kya3xPPFfeqKAAGtexYIya7YVesVkuEEg1xTar0BqGnmb3LWj0fHMsaxtIYwbGt9lbUWgfGtWIePj1pUg+PWngfHYqABUctzcHCX0rdIw2k4Adq0AsbPE0sch2Fh/MEWerk7fYzNK6V7rt8g3WaAQANJ06OZVn2Gmgmu3jeJKuTEhxxOnanSON0Lk9nGTGSM3g6EA0xwB1q9ZYuI3cFWmGLd6tWM0aN57ys5Nxv5lfvxzMPtLpA9c3mZypx9lveV0DQu2Po8nxP9anD1fyZES6/wDRFRvKp2KzGR1NDRyj4b1vsYGgACgGgK7fMzs42k2d1ATR0Zw2B7SSsGaf0XD1LsUlFByUdobQXntrvCf5Qz0m9oW1l20vige6Hg+Gu+bEnJJ6sSvIsrPyzNI57uG41RcjlLIwOYNKrUd1LlCKraWiBtDxgXMJc2hwHGFDUg1x0c6BlGH6+A6K0kjrz6141bM28ovc4uskjwTXDSDSlQ7cFTdmrlBp4timaN1Sd5Qe6x2pjtEsbqA1uuaaHGhwKhye94iYLRLC+YDzj4xdY521rScF47kiwZXspeYIrTCXgAllGmoNQcag0qdI1r1nM3Oyd7eDynZjFI2gbOyKrJNpe1tS124U3INHhW+k3tCqzSuDuKW3abK47110D4ZBVnBu3BtexS+Ts9Bn8oTabYOQXVl1cl2jqXRpjIWt5LWt3ABPUQIQhAKnleEvs8rGiriw0G06QFcQg83NklbpilG+N/uTaEaQRvBC9KSFoOkBF283jladDgdxCmafBdrJkezON51nhLtpjbXuTnZKs50wx/yhDbiwfFPb7l1jsh2Y/uwNznDxUTs34NV8bnnxQ25oeHinD3roDm7HqfKOtp8FGc3dkx62A9xCptjBvx1J7WjYtM5Ak1SsO+M/qTfkWYa4z1uHghtnQsF1uGoKVop6labkidoApG6lNDz4hJ8nT/Vjqe1DaAfHYnhSeQzfVO/mZs3pwsk31T+1nvQMAWVnVCX2SVo2D1FbbbHN9WetzPenOyVJKLkjQxh0m8CabKIsunmk/KO9OceKF3FszGY4kxzObXU5oPrwUDMxDoNoFOZmPesaejPFceo4SZuLd4VmBuHWe8rvYcy42fSbJ+Iwmm6jlzWdcAsMkbRk59qY8EmSB8rQzRgW0dz9ilwtP+3Ce1S5nfOTdAe0uos0BeQ0adZ2DasPMus/CvjsMtlAutLp3mjxjyKipp4hdxZLMI20GJ1naVuTUfFzckzzuUPs8IY0Nbo9ZO1SIQjiEIQgxDkya84kxyEk8Z1QaahShThk6U6RC3nBNe5bKEGWMkV5Ujv4WtA9YKU5FZ6cn+3+laaEGQ7IY+jLIN4YR3BVJsiTA1a+N42Fpae0ErokJsYEdhlH7lhO3hFp5PbKAeFoBhdF68R1q4hAIQhAIQhAIQhAIQhAIQhAIQhAIQhAIQhAIQhAIQhAIQhAIQhAIQhAIQhAIQhAIQhAIQhAIQhAIQhAI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euro-lab.ru/images/oborud/CELL-DYN-3700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0043" y="2066757"/>
            <a:ext cx="3012192" cy="193533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 flipH="1">
            <a:off x="138133" y="3309593"/>
            <a:ext cx="254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9ADF"/>
                </a:solidFill>
              </a:rPr>
              <a:t>MOUSE MODEL OF DISEASE</a:t>
            </a:r>
            <a:endParaRPr lang="en-US" dirty="0">
              <a:solidFill>
                <a:srgbClr val="009ADF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>
            <a:off x="2340238" y="2129598"/>
            <a:ext cx="1569805" cy="4040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/>
          <a:srcRect l="8421" t="11228" r="5263" b="24211"/>
          <a:stretch>
            <a:fillRect/>
          </a:stretch>
        </p:blipFill>
        <p:spPr bwMode="auto">
          <a:xfrm>
            <a:off x="3531591" y="4002091"/>
            <a:ext cx="4486489" cy="209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urved Down Arrow 26"/>
          <p:cNvSpPr/>
          <p:nvPr/>
        </p:nvSpPr>
        <p:spPr>
          <a:xfrm rot="2768617">
            <a:off x="6826827" y="3476905"/>
            <a:ext cx="1569805" cy="4040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43" name="Picture 19" descr="http://www.animatedimages.org/data/media/985/animated-bed-image-000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302" y="2066757"/>
            <a:ext cx="1449807" cy="1314492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435725" y="4833095"/>
            <a:ext cx="2101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ADF"/>
                </a:solidFill>
              </a:rPr>
              <a:t>Example of Anemia</a:t>
            </a:r>
          </a:p>
          <a:p>
            <a:r>
              <a:rPr lang="en-US" dirty="0" smtClean="0">
                <a:solidFill>
                  <a:srgbClr val="009ADF"/>
                </a:solidFill>
              </a:rPr>
              <a:t>What causes it?</a:t>
            </a:r>
            <a:endParaRPr lang="en-US" dirty="0">
              <a:solidFill>
                <a:srgbClr val="009ADF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2898506" y="4335983"/>
            <a:ext cx="620920" cy="1600891"/>
          </a:xfrm>
          <a:prstGeom prst="lef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382370"/>
            <a:ext cx="1161826" cy="365125"/>
          </a:xfrm>
        </p:spPr>
        <p:txBody>
          <a:bodyPr/>
          <a:lstStyle/>
          <a:p>
            <a:r>
              <a:rPr lang="en-US" dirty="0" smtClean="0"/>
              <a:t>12</a:t>
            </a:r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3096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11" name="Picture 3" descr="C:\Users\jpapoin\Desktop\Picture2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836590" y="4282768"/>
            <a:ext cx="1936750" cy="1379347"/>
          </a:xfrm>
          <a:prstGeom prst="rect">
            <a:avLst/>
          </a:prstGeom>
          <a:noFill/>
        </p:spPr>
      </p:pic>
      <p:sp>
        <p:nvSpPr>
          <p:cNvPr id="15" name="Title 4"/>
          <p:cNvSpPr txBox="1">
            <a:spLocks/>
          </p:cNvSpPr>
          <p:nvPr/>
        </p:nvSpPr>
        <p:spPr>
          <a:xfrm>
            <a:off x="223877" y="51676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Analyzing Specific Cell Populations </a:t>
            </a:r>
            <a:r>
              <a:rPr lang="en-US" sz="36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Using Flow Cytometry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3" y="2122667"/>
            <a:ext cx="2329545" cy="174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773340" y="2327275"/>
            <a:ext cx="4574763" cy="3355670"/>
            <a:chOff x="2773340" y="2327275"/>
            <a:chExt cx="4574763" cy="3355670"/>
          </a:xfrm>
        </p:grpSpPr>
        <p:grpSp>
          <p:nvGrpSpPr>
            <p:cNvPr id="2" name="Group 11"/>
            <p:cNvGrpSpPr/>
            <p:nvPr/>
          </p:nvGrpSpPr>
          <p:grpSpPr>
            <a:xfrm>
              <a:off x="3438879" y="2327275"/>
              <a:ext cx="3909224" cy="3355670"/>
              <a:chOff x="212069" y="2051907"/>
              <a:chExt cx="4245457" cy="3386097"/>
            </a:xfrm>
          </p:grpSpPr>
          <p:pic>
            <p:nvPicPr>
              <p:cNvPr id="10244" name="Picture 4" descr="https://www.semrock.com/Data/Sites/1/semrockimages/drawings/flow-cytometry_500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6074" y="2494436"/>
                <a:ext cx="4241452" cy="2943568"/>
              </a:xfrm>
              <a:prstGeom prst="rect">
                <a:avLst/>
              </a:prstGeom>
              <a:noFill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069" y="2051907"/>
                <a:ext cx="23952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3300"/>
                    </a:solidFill>
                  </a:rPr>
                  <a:t>Antibody Labeled Cells</a:t>
                </a:r>
                <a:endParaRPr lang="en-US" dirty="0">
                  <a:solidFill>
                    <a:srgbClr val="FF3300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1223319" y="2358509"/>
                <a:ext cx="0" cy="31226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>
              <a:endCxn id="11" idx="3"/>
            </p:cNvCxnSpPr>
            <p:nvPr/>
          </p:nvCxnSpPr>
          <p:spPr>
            <a:xfrm flipH="1">
              <a:off x="2773340" y="4302125"/>
              <a:ext cx="1596702" cy="6703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442567" y="4302125"/>
              <a:ext cx="927473" cy="13808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ounded Rectangle 4"/>
          <p:cNvSpPr/>
          <p:nvPr/>
        </p:nvSpPr>
        <p:spPr>
          <a:xfrm>
            <a:off x="1698580" y="5453344"/>
            <a:ext cx="1046185" cy="570205"/>
          </a:xfrm>
          <a:prstGeom prst="roundRect">
            <a:avLst/>
          </a:prstGeom>
          <a:gradFill flip="none" rotWithShape="1">
            <a:gsLst>
              <a:gs pos="0">
                <a:srgbClr val="E4551C">
                  <a:tint val="66000"/>
                  <a:satMod val="160000"/>
                </a:srgbClr>
              </a:gs>
              <a:gs pos="50000">
                <a:srgbClr val="E4551C">
                  <a:tint val="44500"/>
                  <a:satMod val="160000"/>
                </a:srgbClr>
              </a:gs>
              <a:gs pos="100000">
                <a:srgbClr val="E4551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CELL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10731" y="4413250"/>
            <a:ext cx="2641246" cy="1690980"/>
            <a:chOff x="6510731" y="4413250"/>
            <a:chExt cx="2641246" cy="1690980"/>
          </a:xfrm>
        </p:grpSpPr>
        <p:sp>
          <p:nvSpPr>
            <p:cNvPr id="17" name="TextBox 16"/>
            <p:cNvSpPr txBox="1"/>
            <p:nvPr/>
          </p:nvSpPr>
          <p:spPr>
            <a:xfrm>
              <a:off x="6510731" y="5842620"/>
              <a:ext cx="2641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Fortessa</a:t>
              </a:r>
              <a:r>
                <a:rPr lang="en-US" sz="1100" dirty="0" smtClean="0"/>
                <a:t> – Flow core Facility - 2d Floor</a:t>
              </a:r>
              <a:endParaRPr lang="en-US" sz="1100" dirty="0"/>
            </a:p>
          </p:txBody>
        </p:sp>
        <p:pic>
          <p:nvPicPr>
            <p:cNvPr id="18" name="Picture 10" descr="http://blanpainlab.ulb.ac.be/images/research/LSR-Fortessa01_500x29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61165" y="4413250"/>
              <a:ext cx="2447550" cy="1429370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</p:pic>
      </p:grpSp>
      <p:grpSp>
        <p:nvGrpSpPr>
          <p:cNvPr id="10243" name="Group 10242"/>
          <p:cNvGrpSpPr/>
          <p:nvPr/>
        </p:nvGrpSpPr>
        <p:grpSpPr>
          <a:xfrm>
            <a:off x="7386968" y="2743682"/>
            <a:ext cx="1543050" cy="1521104"/>
            <a:chOff x="7386968" y="2743682"/>
            <a:chExt cx="1543050" cy="1521104"/>
          </a:xfrm>
        </p:grpSpPr>
        <p:sp>
          <p:nvSpPr>
            <p:cNvPr id="13" name="TextBox 12"/>
            <p:cNvSpPr txBox="1"/>
            <p:nvPr/>
          </p:nvSpPr>
          <p:spPr>
            <a:xfrm>
              <a:off x="7908765" y="4003176"/>
              <a:ext cx="77136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Size (FSC)</a:t>
              </a:r>
              <a:endParaRPr lang="en-US" sz="1100" dirty="0"/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6840985" y="3302083"/>
              <a:ext cx="132279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Fluorescence  Intensity</a:t>
              </a:r>
              <a:endParaRPr lang="en-US" sz="900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10105" y="2751633"/>
              <a:ext cx="1319913" cy="1285740"/>
            </a:xfrm>
            <a:prstGeom prst="rect">
              <a:avLst/>
            </a:prstGeom>
          </p:spPr>
        </p:pic>
        <p:cxnSp>
          <p:nvCxnSpPr>
            <p:cNvPr id="10240" name="Straight Arrow Connector 10239"/>
            <p:cNvCxnSpPr/>
            <p:nvPr/>
          </p:nvCxnSpPr>
          <p:spPr>
            <a:xfrm>
              <a:off x="7784940" y="4034980"/>
              <a:ext cx="11450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7683603" y="2743682"/>
              <a:ext cx="0" cy="12857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178233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1032" name="Picture 8" descr="https://www.pacificlab.com.au/media/products/original/136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3030209"/>
            <a:ext cx="1283962" cy="128396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41606" y="4175671"/>
            <a:ext cx="9140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Filtration to 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single cell 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suspension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1334989" y="3420599"/>
            <a:ext cx="2413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http://www.camlab.co.uk/images/thumbs/001536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36550" y="1990332"/>
            <a:ext cx="687534" cy="1335017"/>
          </a:xfrm>
          <a:prstGeom prst="rect">
            <a:avLst/>
          </a:prstGeom>
          <a:noFill/>
        </p:spPr>
      </p:pic>
      <p:sp>
        <p:nvSpPr>
          <p:cNvPr id="22" name="Title 4"/>
          <p:cNvSpPr txBox="1">
            <a:spLocks/>
          </p:cNvSpPr>
          <p:nvPr/>
        </p:nvSpPr>
        <p:spPr>
          <a:xfrm>
            <a:off x="165100" y="40640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ample </a:t>
            </a: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reparation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36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3600" dirty="0" smtClean="0">
                <a:solidFill>
                  <a:srgbClr val="FFFFFF"/>
                </a:solidFill>
              </a:rPr>
              <a:t>Counting Cells Using  Hemocytometer</a:t>
            </a: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" descr="http://braukaiser.com/wiki/images/c/cd/Microscope-hemocytom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3688" y="2703810"/>
            <a:ext cx="2057400" cy="115844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1933688" y="3914061"/>
            <a:ext cx="2329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10uL transferred to Hemocytometer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63172" y="2589886"/>
            <a:ext cx="4865459" cy="2555281"/>
            <a:chOff x="4263172" y="2589886"/>
            <a:chExt cx="4865459" cy="2555281"/>
          </a:xfrm>
        </p:grpSpPr>
        <p:pic>
          <p:nvPicPr>
            <p:cNvPr id="1036" name="Picture 12" descr="http://www.progensci.co.uk/content/product_pictures/microscopes/Euromex%20BioBlue%20Binocular%20Biological%20Microscope%20image%20JPEG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38521" y="2589886"/>
              <a:ext cx="1228785" cy="1470926"/>
            </a:xfrm>
            <a:prstGeom prst="rect">
              <a:avLst/>
            </a:prstGeom>
            <a:noFill/>
          </p:spPr>
        </p:pic>
        <p:pic>
          <p:nvPicPr>
            <p:cNvPr id="27" name="Picture 26" descr="http://bitesizebio.s3.amazonaws.com/cellculture/files/2013/03/Figure-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7186" y="2800538"/>
              <a:ext cx="1770621" cy="964989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31" name="Picture 2" descr="https://i.ytimg.com/vi/5Zorl0MMKyE/maxresdefault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25920" y="4006722"/>
              <a:ext cx="1137559" cy="639877"/>
            </a:xfrm>
            <a:prstGeom prst="rect">
              <a:avLst/>
            </a:prstGeom>
            <a:noFill/>
          </p:spPr>
        </p:pic>
        <p:sp>
          <p:nvSpPr>
            <p:cNvPr id="34" name="Right Arrow 33"/>
            <p:cNvSpPr/>
            <p:nvPr/>
          </p:nvSpPr>
          <p:spPr>
            <a:xfrm>
              <a:off x="4263172" y="3477749"/>
              <a:ext cx="241300" cy="190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5152914" y="2876115"/>
              <a:ext cx="972928" cy="4492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52914" y="3325349"/>
              <a:ext cx="1197782" cy="4401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own Arrow 39"/>
            <p:cNvSpPr/>
            <p:nvPr/>
          </p:nvSpPr>
          <p:spPr>
            <a:xfrm>
              <a:off x="8391891" y="3548478"/>
              <a:ext cx="252248" cy="39165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55151" y="4775835"/>
              <a:ext cx="1473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</a:t>
              </a:r>
              <a:r>
                <a:rPr lang="en-US" dirty="0" smtClean="0"/>
                <a:t>.10</a:t>
              </a:r>
              <a:r>
                <a:rPr lang="en-US" baseline="30000" dirty="0" smtClean="0"/>
                <a:t>6 </a:t>
              </a:r>
              <a:r>
                <a:rPr lang="en-US" dirty="0" smtClean="0"/>
                <a:t>cells/mL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33688" y="4689621"/>
            <a:ext cx="5315842" cy="1489883"/>
            <a:chOff x="1933688" y="4689621"/>
            <a:chExt cx="5315842" cy="1489883"/>
          </a:xfrm>
        </p:grpSpPr>
        <p:pic>
          <p:nvPicPr>
            <p:cNvPr id="1026" name="Picture 2" descr="Image result for Countess II F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2153" y="4775835"/>
              <a:ext cx="2247377" cy="1370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Countess II F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688" y="4689621"/>
              <a:ext cx="2648680" cy="1489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3609440" y="4775835"/>
              <a:ext cx="1392713" cy="68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09440" y="5461285"/>
              <a:ext cx="1392713" cy="68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235892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</a:p>
          <a:p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65100" y="40640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Isolating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Cell Populations Using Magnetic Depletion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s://www.researchgate.net/profile/Hamizah_Cognart/publication/261104836/figure/fig1/Fig-1-Illustration-of-immunomagnetic-WBC-depletion-in-which-magnetic-particles-bound-to.png"/>
          <p:cNvPicPr>
            <a:picLocks noChangeAspect="1" noChangeArrowheads="1"/>
          </p:cNvPicPr>
          <p:nvPr/>
        </p:nvPicPr>
        <p:blipFill>
          <a:blip r:embed="rId2"/>
          <a:srcRect r="31009"/>
          <a:stretch>
            <a:fillRect/>
          </a:stretch>
        </p:blipFill>
        <p:spPr bwMode="auto">
          <a:xfrm>
            <a:off x="593436" y="3505239"/>
            <a:ext cx="2892860" cy="1901779"/>
          </a:xfrm>
          <a:prstGeom prst="rect">
            <a:avLst/>
          </a:prstGeom>
          <a:noFill/>
        </p:spPr>
      </p:pic>
      <p:pic>
        <p:nvPicPr>
          <p:cNvPr id="99330" name="Picture 2" descr="https://resources.rndsystems.com/images/site/MagCellect-Step_26335.gif"/>
          <p:cNvPicPr>
            <a:picLocks noChangeAspect="1" noChangeArrowheads="1"/>
          </p:cNvPicPr>
          <p:nvPr/>
        </p:nvPicPr>
        <p:blipFill>
          <a:blip r:embed="rId3"/>
          <a:srcRect b="12455"/>
          <a:stretch>
            <a:fillRect/>
          </a:stretch>
        </p:blipFill>
        <p:spPr bwMode="auto">
          <a:xfrm>
            <a:off x="3991088" y="3010659"/>
            <a:ext cx="3454712" cy="23963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98759" y="4246219"/>
            <a:ext cx="739305" cy="2616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lymphoid</a:t>
            </a:r>
            <a:endParaRPr lang="en-US" sz="1050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486296" y="3505239"/>
            <a:ext cx="912283" cy="1208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86296" y="4713335"/>
            <a:ext cx="912283" cy="693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9556" y="2695349"/>
            <a:ext cx="567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Example: Lymphoid cells depletion with the CD45 marker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047186" y="5130844"/>
            <a:ext cx="0" cy="552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89986" y="5683192"/>
            <a:ext cx="180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Erythroid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cells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0062" y="3010659"/>
            <a:ext cx="2369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Ratio beads / number of cells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2955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http://www.the-scientist.com/images/News/Oct2015/620_B%20cell%20antibody%20image%20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7477" y="2768601"/>
            <a:ext cx="2398704" cy="134637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164866" name="Picture 2" descr="http://www.labbulletin.com/custom/dev_images/RAININ%20LiteTouch%201.7%20ml%20Microcentrifuge%20Tub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" y="2946401"/>
            <a:ext cx="1604211" cy="16764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56324" y="4622801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Take 1.106 Cells into a </a:t>
            </a:r>
            <a:r>
              <a:rPr lang="en-US" sz="1100" dirty="0" err="1" smtClean="0">
                <a:solidFill>
                  <a:schemeClr val="bg2">
                    <a:lumMod val="50000"/>
                  </a:schemeClr>
                </a:solidFill>
              </a:rPr>
              <a:t>microtube</a:t>
            </a:r>
            <a:endParaRPr lang="en-US" sz="11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659785" y="3670300"/>
            <a:ext cx="2413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93398" y="4155914"/>
            <a:ext cx="1722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Add </a:t>
            </a:r>
            <a:r>
              <a:rPr lang="en-US" sz="1100" dirty="0" err="1" smtClean="0">
                <a:solidFill>
                  <a:schemeClr val="bg2">
                    <a:lumMod val="50000"/>
                  </a:schemeClr>
                </a:solidFill>
              </a:rPr>
              <a:t>Fluorophore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 conjugated Antibodies and  Incubate</a:t>
            </a:r>
          </a:p>
          <a:p>
            <a:pPr algn="ctr"/>
            <a:endParaRPr lang="en-US" sz="11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032264" y="3765550"/>
            <a:ext cx="2413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38393" y="3765550"/>
            <a:ext cx="7473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Wash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6358740" y="3822700"/>
            <a:ext cx="2413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4871" name="Picture 7" descr="https://beta-static.fishersci.com/images/F10413-01~w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7400" y="3204975"/>
            <a:ext cx="1311649" cy="131164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31" name="Rectangle 30"/>
          <p:cNvSpPr/>
          <p:nvPr/>
        </p:nvSpPr>
        <p:spPr>
          <a:xfrm>
            <a:off x="5565795" y="4114970"/>
            <a:ext cx="17224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Transfer to  Flow </a:t>
            </a:r>
            <a:r>
              <a:rPr lang="en-US" sz="1100" dirty="0" err="1" smtClean="0">
                <a:solidFill>
                  <a:schemeClr val="bg2">
                    <a:lumMod val="50000"/>
                  </a:schemeClr>
                </a:solidFill>
              </a:rPr>
              <a:t>cytometry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 tube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7728120" y="4715134"/>
            <a:ext cx="203200" cy="201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070110" y="5086923"/>
            <a:ext cx="17224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Use with flow cytometer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165100" y="40640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Flow Cytometry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-Antibody Labeling-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0" descr="http://blanpainlab.ulb.ac.be/images/research/LSR-Fortessa01_500x2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6388" y="5086923"/>
            <a:ext cx="1903722" cy="111177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4098" name="Picture 2" descr="Image result for fluorophore conjugated antibod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9"/>
          <a:stretch/>
        </p:blipFill>
        <p:spPr bwMode="auto">
          <a:xfrm rot="19652472">
            <a:off x="2333580" y="2106082"/>
            <a:ext cx="1099282" cy="102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8601" y="329554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03520" y="2394334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Antibodies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30692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03 14 2017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95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Anemia in a septic mouse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2998" y="3155000"/>
            <a:ext cx="195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9ADF"/>
                </a:solidFill>
              </a:rPr>
              <a:t>CLP MOUSE</a:t>
            </a:r>
            <a:endParaRPr lang="en-US" sz="1400" dirty="0">
              <a:solidFill>
                <a:srgbClr val="009ADF"/>
              </a:solidFill>
            </a:endParaRPr>
          </a:p>
        </p:txBody>
      </p:sp>
      <p:pic>
        <p:nvPicPr>
          <p:cNvPr id="7" name="Picture 19" descr="http://www.animatedimages.org/data/media/985/animated-bed-image-000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95" y="1866340"/>
            <a:ext cx="1449807" cy="13144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42099" y="1806432"/>
            <a:ext cx="90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BLOOD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9" name="Picture 12" descr="http://euro-lab.ru/images/oborud/CELL-DYN-3700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040" y="2013558"/>
            <a:ext cx="1506096" cy="967667"/>
          </a:xfrm>
          <a:prstGeom prst="rect">
            <a:avLst/>
          </a:prstGeom>
          <a:noFill/>
        </p:spPr>
      </p:pic>
      <p:sp>
        <p:nvSpPr>
          <p:cNvPr id="10" name="Curved Down Arrow 9"/>
          <p:cNvSpPr/>
          <p:nvPr/>
        </p:nvSpPr>
        <p:spPr>
          <a:xfrm>
            <a:off x="1755802" y="1725560"/>
            <a:ext cx="1569805" cy="4040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utoShape 2" descr="Image result for anem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Image result for anem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anem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4271">
            <a:off x="3428735" y="2122279"/>
            <a:ext cx="1724179" cy="62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w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4" y="1955926"/>
            <a:ext cx="1042787" cy="153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2" name="Group 2051"/>
          <p:cNvGrpSpPr/>
          <p:nvPr/>
        </p:nvGrpSpPr>
        <p:grpSpPr>
          <a:xfrm>
            <a:off x="3563092" y="3550126"/>
            <a:ext cx="2670588" cy="3281633"/>
            <a:chOff x="3563092" y="3550126"/>
            <a:chExt cx="2670588" cy="3281633"/>
          </a:xfrm>
        </p:grpSpPr>
        <p:pic>
          <p:nvPicPr>
            <p:cNvPr id="2062" name="Picture 14" descr="Image result for cell suspension eppendorf tub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8" t="18591" r="37947"/>
            <a:stretch/>
          </p:blipFill>
          <p:spPr bwMode="auto">
            <a:xfrm flipH="1">
              <a:off x="5270658" y="3550126"/>
              <a:ext cx="963022" cy="166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Arrow Connector 34"/>
            <p:cNvCxnSpPr/>
            <p:nvPr/>
          </p:nvCxnSpPr>
          <p:spPr>
            <a:xfrm>
              <a:off x="4690992" y="3946139"/>
              <a:ext cx="579666" cy="2468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563092" y="5781990"/>
              <a:ext cx="579666" cy="2468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14" descr="Image result for cell suspension eppendorf tub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8" t="18591" r="37947"/>
            <a:stretch/>
          </p:blipFill>
          <p:spPr bwMode="auto">
            <a:xfrm flipH="1">
              <a:off x="4235536" y="5169808"/>
              <a:ext cx="963022" cy="166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5" name="Group 2054"/>
          <p:cNvGrpSpPr/>
          <p:nvPr/>
        </p:nvGrpSpPr>
        <p:grpSpPr>
          <a:xfrm>
            <a:off x="6429044" y="4947820"/>
            <a:ext cx="2702984" cy="1453035"/>
            <a:chOff x="6429044" y="4947820"/>
            <a:chExt cx="2702984" cy="1453035"/>
          </a:xfrm>
        </p:grpSpPr>
        <p:cxnSp>
          <p:nvCxnSpPr>
            <p:cNvPr id="45" name="Straight Arrow Connector 44"/>
            <p:cNvCxnSpPr/>
            <p:nvPr/>
          </p:nvCxnSpPr>
          <p:spPr>
            <a:xfrm flipH="1">
              <a:off x="7931320" y="4947820"/>
              <a:ext cx="612060" cy="3984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429044" y="5359211"/>
              <a:ext cx="27029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Erythroid precursors Antibody Staining</a:t>
              </a:r>
            </a:p>
            <a:p>
              <a:pPr algn="ctr"/>
              <a:r>
                <a:rPr lang="en-US" sz="1200" dirty="0" smtClean="0"/>
                <a:t>(Ter119 -/ CD44+)</a:t>
              </a:r>
              <a:endParaRPr lang="en-US" sz="1200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7856644" y="5791535"/>
              <a:ext cx="0" cy="319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973365" y="6031523"/>
              <a:ext cx="1707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Flow cytometry</a:t>
              </a:r>
              <a:endParaRPr lang="en-US" dirty="0"/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2130496" y="3243532"/>
            <a:ext cx="2758408" cy="3066134"/>
            <a:chOff x="2130496" y="3243532"/>
            <a:chExt cx="2758408" cy="3066134"/>
          </a:xfrm>
        </p:grpSpPr>
        <p:grpSp>
          <p:nvGrpSpPr>
            <p:cNvPr id="27" name="Group 7"/>
            <p:cNvGrpSpPr>
              <a:grpSpLocks noChangeAspect="1"/>
            </p:cNvGrpSpPr>
            <p:nvPr/>
          </p:nvGrpSpPr>
          <p:grpSpPr bwMode="auto">
            <a:xfrm>
              <a:off x="2943159" y="5246613"/>
              <a:ext cx="367557" cy="1063053"/>
              <a:chOff x="4819274" y="3572877"/>
              <a:chExt cx="795047" cy="2301355"/>
            </a:xfrm>
          </p:grpSpPr>
          <p:pic>
            <p:nvPicPr>
              <p:cNvPr id="28" name="Picture 2" descr="C:\Users\gigf6z\AppData\Local\Microsoft\Windows\Temporary Internet Files\Content.IE5\WQN6J73M\bone-marrow[1]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819274" y="3572877"/>
                <a:ext cx="721456" cy="2301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Oval 28"/>
              <p:cNvSpPr/>
              <p:nvPr/>
            </p:nvSpPr>
            <p:spPr>
              <a:xfrm>
                <a:off x="5122376" y="4392407"/>
                <a:ext cx="491945" cy="825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30" name="Picture 2" descr="http://sr.photos3.fotosearch.com/bthumb/CSP/CSP994/k15612609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124734">
              <a:off x="2494782" y="4623832"/>
              <a:ext cx="647976" cy="647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Image result for mortar and pestle tissue homogeniz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4205" y="3589775"/>
              <a:ext cx="959604" cy="959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Straight Arrow Connector 31"/>
            <p:cNvCxnSpPr/>
            <p:nvPr/>
          </p:nvCxnSpPr>
          <p:spPr>
            <a:xfrm>
              <a:off x="3273259" y="3490408"/>
              <a:ext cx="579666" cy="2468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130496" y="5222823"/>
              <a:ext cx="579666" cy="2468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620608" y="3243532"/>
              <a:ext cx="12682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Homogenization</a:t>
              </a:r>
              <a:endParaRPr lang="en-US" sz="1200" dirty="0"/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5270658" y="3137332"/>
            <a:ext cx="3989942" cy="2891534"/>
            <a:chOff x="5270658" y="3137332"/>
            <a:chExt cx="3989942" cy="2891534"/>
          </a:xfrm>
        </p:grpSpPr>
        <p:pic>
          <p:nvPicPr>
            <p:cNvPr id="38" name="Picture 2" descr="https://resources.rndsystems.com/images/site/MagCellect-Step_26335.gif"/>
            <p:cNvPicPr>
              <a:picLocks noChangeAspect="1" noChangeArrowheads="1"/>
            </p:cNvPicPr>
            <p:nvPr/>
          </p:nvPicPr>
          <p:blipFill>
            <a:blip r:embed="rId10"/>
            <a:srcRect b="12455"/>
            <a:stretch>
              <a:fillRect/>
            </a:stretch>
          </p:blipFill>
          <p:spPr bwMode="auto">
            <a:xfrm>
              <a:off x="6785499" y="3450015"/>
              <a:ext cx="2142293" cy="1486000"/>
            </a:xfrm>
            <a:prstGeom prst="rect">
              <a:avLst/>
            </a:prstGeom>
            <a:noFill/>
          </p:spPr>
        </p:pic>
        <p:cxnSp>
          <p:nvCxnSpPr>
            <p:cNvPr id="39" name="Straight Arrow Connector 38"/>
            <p:cNvCxnSpPr/>
            <p:nvPr/>
          </p:nvCxnSpPr>
          <p:spPr>
            <a:xfrm>
              <a:off x="6300591" y="4207716"/>
              <a:ext cx="58064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5270658" y="5058888"/>
              <a:ext cx="1367648" cy="9699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392507" y="3137332"/>
              <a:ext cx="2868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Myeloid cells depletion (anti CD45 Beads)</a:t>
              </a:r>
              <a:endParaRPr lang="en-US" sz="1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179601" y="3762876"/>
              <a:ext cx="760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Cell </a:t>
              </a:r>
            </a:p>
            <a:p>
              <a:pPr algn="ctr"/>
              <a:r>
                <a:rPr lang="en-US" sz="1200" dirty="0" smtClean="0"/>
                <a:t>counting</a:t>
              </a:r>
              <a:endParaRPr lang="en-US" sz="1200" dirty="0"/>
            </a:p>
          </p:txBody>
        </p:sp>
      </p:grpSp>
      <p:grpSp>
        <p:nvGrpSpPr>
          <p:cNvPr id="2063" name="Group 2062"/>
          <p:cNvGrpSpPr/>
          <p:nvPr/>
        </p:nvGrpSpPr>
        <p:grpSpPr>
          <a:xfrm>
            <a:off x="419596" y="3164223"/>
            <a:ext cx="2963495" cy="2294982"/>
            <a:chOff x="419596" y="3164223"/>
            <a:chExt cx="2963495" cy="2294982"/>
          </a:xfrm>
        </p:grpSpPr>
        <p:grpSp>
          <p:nvGrpSpPr>
            <p:cNvPr id="2059" name="Group 2058"/>
            <p:cNvGrpSpPr/>
            <p:nvPr/>
          </p:nvGrpSpPr>
          <p:grpSpPr>
            <a:xfrm>
              <a:off x="419596" y="3164223"/>
              <a:ext cx="2963495" cy="1979328"/>
              <a:chOff x="419596" y="3164223"/>
              <a:chExt cx="2963495" cy="1979328"/>
            </a:xfrm>
          </p:grpSpPr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4453" y="3164223"/>
                <a:ext cx="1128638" cy="979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5" descr="Z:\Diamantis Konstantinidis\Iron Metabolism\Images\20160504_150729.jp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" t="50273" r="52869" b="24872"/>
              <a:stretch/>
            </p:blipFill>
            <p:spPr bwMode="auto">
              <a:xfrm>
                <a:off x="1338827" y="4361723"/>
                <a:ext cx="833950" cy="781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5" descr="Z:\Diamantis Konstantinidis\Iron Metabolism\Images\20160504_150729.jp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527" t="50273" r="1349" b="24872"/>
              <a:stretch/>
            </p:blipFill>
            <p:spPr bwMode="auto">
              <a:xfrm>
                <a:off x="419596" y="4361722"/>
                <a:ext cx="822348" cy="781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0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85" t="8349" r="57302" b="83242"/>
              <a:stretch/>
            </p:blipFill>
            <p:spPr bwMode="auto">
              <a:xfrm>
                <a:off x="579374" y="4207716"/>
                <a:ext cx="502792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0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635" t="8349" r="11958" b="83301"/>
              <a:stretch/>
            </p:blipFill>
            <p:spPr bwMode="auto">
              <a:xfrm>
                <a:off x="1593111" y="4213031"/>
                <a:ext cx="448988" cy="151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" name="Straight Arrow Connector 14"/>
              <p:cNvCxnSpPr/>
              <p:nvPr/>
            </p:nvCxnSpPr>
            <p:spPr>
              <a:xfrm>
                <a:off x="1593111" y="3243532"/>
                <a:ext cx="579666" cy="2468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1593111" y="3243532"/>
                <a:ext cx="0" cy="8211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1" name="TextBox 2060"/>
            <p:cNvSpPr txBox="1"/>
            <p:nvPr/>
          </p:nvSpPr>
          <p:spPr>
            <a:xfrm>
              <a:off x="2473126" y="4003784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Spleen</a:t>
              </a:r>
              <a:endParaRPr lang="en-US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03405" y="5151428"/>
              <a:ext cx="12282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Bone Marrow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22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65100" y="40640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Flow Cytometry Results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-Quantifying Cell Populations</a:t>
            </a: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708" y="1841408"/>
            <a:ext cx="579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Example: Anemia in a septic mouse.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3487" y="2236282"/>
            <a:ext cx="6457570" cy="1873585"/>
            <a:chOff x="885879" y="2933126"/>
            <a:chExt cx="8737149" cy="2519916"/>
          </a:xfrm>
        </p:grpSpPr>
        <p:pic>
          <p:nvPicPr>
            <p:cNvPr id="10035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79" y="2933126"/>
              <a:ext cx="4883640" cy="251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4369951" y="3598558"/>
              <a:ext cx="753473" cy="48378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185344" y="3587925"/>
              <a:ext cx="753473" cy="48378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10767" y="3759174"/>
              <a:ext cx="3112261" cy="86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More late RBC precursors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4814225" y="3890056"/>
              <a:ext cx="1696541" cy="1922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906112" y="4221514"/>
              <a:ext cx="753473" cy="4837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702897" y="4221514"/>
              <a:ext cx="753473" cy="4837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10766" y="4806711"/>
              <a:ext cx="18047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Less RBC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4369951" y="4574056"/>
              <a:ext cx="2140816" cy="3235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http://www.bloodjournal.org/content/bloodjournal/118/5/1374/F3.large.jpg?width=800&amp;height=600&amp;carouse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" t="29921" r="81505" b="62519"/>
          <a:stretch/>
        </p:blipFill>
        <p:spPr bwMode="auto">
          <a:xfrm>
            <a:off x="8152156" y="2895824"/>
            <a:ext cx="583091" cy="55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bloodjournal.org/content/bloodjournal/118/5/1374/F3.large.jpg?width=800&amp;height=600&amp;carouse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8" t="31056" r="23866" b="63143"/>
          <a:stretch/>
        </p:blipFill>
        <p:spPr bwMode="auto">
          <a:xfrm>
            <a:off x="6278172" y="3760189"/>
            <a:ext cx="605421" cy="4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bloodjournal.org/content/bloodjournal/118/5/1374/F3.large.jpg?width=800&amp;height=600&amp;carouse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4" t="29921" r="59906" b="62519"/>
          <a:stretch/>
        </p:blipFill>
        <p:spPr bwMode="auto">
          <a:xfrm>
            <a:off x="7495737" y="3053783"/>
            <a:ext cx="614898" cy="55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bloodjournal.org/content/bloodjournal/118/5/1374/F3.large.jpg?width=800&amp;height=600&amp;carouse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2" t="32772" r="40455" b="61412"/>
          <a:stretch/>
        </p:blipFill>
        <p:spPr bwMode="auto">
          <a:xfrm>
            <a:off x="6868848" y="3359871"/>
            <a:ext cx="573669" cy="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bloodjournal.org/content/bloodjournal/118/5/1374/F3.large.jpg?width=800&amp;height=600&amp;carouse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5" t="29921" r="4329" b="63317"/>
          <a:stretch/>
        </p:blipFill>
        <p:spPr bwMode="auto">
          <a:xfrm>
            <a:off x="6278172" y="4240924"/>
            <a:ext cx="633743" cy="4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6079884" y="2947117"/>
            <a:ext cx="0" cy="21560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211553" y="5173025"/>
            <a:ext cx="250296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55" name="TextBox 100354"/>
          <p:cNvSpPr txBox="1"/>
          <p:nvPr/>
        </p:nvSpPr>
        <p:spPr>
          <a:xfrm rot="16200000">
            <a:off x="5570454" y="389059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CD44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261050" y="524166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FSC</a:t>
            </a:r>
            <a:endParaRPr lang="en-US" dirty="0"/>
          </a:p>
        </p:txBody>
      </p:sp>
      <p:sp>
        <p:nvSpPr>
          <p:cNvPr id="100356" name="TextBox 100355"/>
          <p:cNvSpPr txBox="1"/>
          <p:nvPr/>
        </p:nvSpPr>
        <p:spPr>
          <a:xfrm>
            <a:off x="8448229" y="268488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665033" y="28595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996498" y="305378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409163" y="34686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409163" y="45509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grpSp>
        <p:nvGrpSpPr>
          <p:cNvPr id="100357" name="Group 100356"/>
          <p:cNvGrpSpPr/>
          <p:nvPr/>
        </p:nvGrpSpPr>
        <p:grpSpPr>
          <a:xfrm>
            <a:off x="207392" y="4267660"/>
            <a:ext cx="7304412" cy="1652904"/>
            <a:chOff x="207392" y="4267660"/>
            <a:chExt cx="7304412" cy="1652904"/>
          </a:xfrm>
        </p:grpSpPr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92" y="4267660"/>
              <a:ext cx="3381656" cy="165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18"/>
            <p:cNvSpPr/>
            <p:nvPr/>
          </p:nvSpPr>
          <p:spPr>
            <a:xfrm>
              <a:off x="2718457" y="4642243"/>
              <a:ext cx="556887" cy="35969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50804" y="4724780"/>
              <a:ext cx="326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Presence 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of </a:t>
              </a:r>
              <a:endParaRPr lang="en-US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RBC precursors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2996901" y="4822092"/>
              <a:ext cx="1253902" cy="1429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2380812" y="5211500"/>
              <a:ext cx="556887" cy="3596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20178" y="5403174"/>
              <a:ext cx="13338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Less RBC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2668541" y="5330653"/>
              <a:ext cx="1582263" cy="2405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254227" y="4614794"/>
              <a:ext cx="556887" cy="35969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77782" y="5206240"/>
              <a:ext cx="556887" cy="3596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358" name="TextBox 100357"/>
          <p:cNvSpPr txBox="1"/>
          <p:nvPr/>
        </p:nvSpPr>
        <p:spPr>
          <a:xfrm>
            <a:off x="3959010" y="5726371"/>
            <a:ext cx="5243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Serum HMGB1</a:t>
            </a:r>
            <a:r>
              <a:rPr lang="en-US" dirty="0"/>
              <a:t> </a:t>
            </a:r>
            <a:r>
              <a:rPr lang="en-US" dirty="0" smtClean="0"/>
              <a:t>protein increased in CLP animals.</a:t>
            </a:r>
          </a:p>
          <a:p>
            <a:r>
              <a:rPr lang="en-US" dirty="0" smtClean="0"/>
              <a:t>Injection in healthy animals causes same symptoms.</a:t>
            </a:r>
            <a:endParaRPr lang="en-US" dirty="0"/>
          </a:p>
        </p:txBody>
      </p:sp>
      <p:sp>
        <p:nvSpPr>
          <p:cNvPr id="45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354787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8373" y="1941775"/>
            <a:ext cx="8349420" cy="3450696"/>
          </a:xfrm>
        </p:spPr>
        <p:txBody>
          <a:bodyPr>
            <a:noAutofit/>
          </a:bodyPr>
          <a:lstStyle/>
          <a:p>
            <a:r>
              <a:rPr lang="en-US" sz="2800" dirty="0" smtClean="0"/>
              <a:t>Mabel N. Abraham, PhD</a:t>
            </a:r>
          </a:p>
          <a:p>
            <a:pPr lvl="1"/>
            <a:r>
              <a:rPr lang="en-US" sz="2800" dirty="0" smtClean="0"/>
              <a:t>Research Scientist </a:t>
            </a:r>
          </a:p>
          <a:p>
            <a:pPr lvl="2"/>
            <a:r>
              <a:rPr lang="en-US" sz="2600" dirty="0" smtClean="0"/>
              <a:t>Pediatric Research Lab  </a:t>
            </a:r>
          </a:p>
          <a:p>
            <a:r>
              <a:rPr lang="en-US" sz="2800" dirty="0" smtClean="0"/>
              <a:t>Julien Papoin, MS</a:t>
            </a:r>
          </a:p>
          <a:p>
            <a:pPr lvl="1"/>
            <a:r>
              <a:rPr lang="en-US" sz="2800" dirty="0" smtClean="0"/>
              <a:t>Research Associate </a:t>
            </a:r>
          </a:p>
          <a:p>
            <a:pPr lvl="2"/>
            <a:r>
              <a:rPr lang="en-US" sz="2600" dirty="0" smtClean="0"/>
              <a:t> Pediatrics Hematology/Oncology Lab</a:t>
            </a:r>
          </a:p>
          <a:p>
            <a:r>
              <a:rPr lang="en-US" sz="2800" dirty="0" smtClean="0"/>
              <a:t>Champa N. Codipilly, PhD</a:t>
            </a:r>
          </a:p>
          <a:p>
            <a:pPr lvl="1"/>
            <a:r>
              <a:rPr lang="en-US" sz="2800" dirty="0" smtClean="0"/>
              <a:t>Assistant Investigator </a:t>
            </a:r>
            <a:endParaRPr lang="en-US" sz="2800" dirty="0"/>
          </a:p>
          <a:p>
            <a:pPr lvl="2"/>
            <a:r>
              <a:rPr lang="en-US" sz="2600" dirty="0" err="1" smtClean="0"/>
              <a:t>Lilling</a:t>
            </a:r>
            <a:r>
              <a:rPr lang="en-US" sz="2600" dirty="0" smtClean="0"/>
              <a:t> Family Neonatal Research Lab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The Feinstein Institute for Medical Research – Northwell</a:t>
            </a:r>
            <a:r>
              <a:rPr lang="en-US" sz="3000" dirty="0"/>
              <a:t> </a:t>
            </a:r>
            <a:r>
              <a:rPr lang="en-US" sz="3000" dirty="0" smtClean="0"/>
              <a:t>Health / Manhasset Campus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574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64920" y="2679720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Cytometry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159306" y="3049052"/>
            <a:ext cx="429658" cy="476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03908" y="3866920"/>
            <a:ext cx="6610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86640" y="3565242"/>
            <a:ext cx="2090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Cell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Lysate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for protein extraction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976866" y="3769830"/>
            <a:ext cx="6610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02596" y="3565242"/>
            <a:ext cx="306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Western Blot (Cellular Pathway  affected)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2259" y="2679720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Similar results as the mouse 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032264" y="2858552"/>
            <a:ext cx="2413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103908" y="4123599"/>
            <a:ext cx="661012" cy="389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86640" y="4417924"/>
            <a:ext cx="1454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DNA Sequencing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646360" y="4765571"/>
            <a:ext cx="6610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28245" y="4561306"/>
            <a:ext cx="312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Unknown Gene expression affected 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103909" y="4765571"/>
            <a:ext cx="661012" cy="689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86640" y="5252849"/>
            <a:ext cx="1454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RNA extraction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63528" y="5596569"/>
            <a:ext cx="6610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28245" y="5454828"/>
            <a:ext cx="379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QPCR (Pathway  affected at the Transcript level)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9" name="Picture 6" descr="E:\022216 sorted orhto myh9-10 enucleation\ortho2 myh9 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52" y="3288218"/>
            <a:ext cx="1811031" cy="143482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0" name="Title 4"/>
          <p:cNvSpPr txBox="1">
            <a:spLocks/>
          </p:cNvSpPr>
          <p:nvPr/>
        </p:nvSpPr>
        <p:spPr>
          <a:xfrm>
            <a:off x="258884" y="576073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In-vitro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cultured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Human Cells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en-US" sz="36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: Effect of HMGB1 on erythropoiesis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mbol" pitchFamily="18" charset="2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4738" y="2680056"/>
            <a:ext cx="2388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Cultured </a:t>
            </a:r>
            <a:r>
              <a:rPr lang="en-US" sz="1400" smtClean="0"/>
              <a:t>human HSPCs </a:t>
            </a:r>
            <a:r>
              <a:rPr lang="en-US" sz="1400" dirty="0" smtClean="0"/>
              <a:t>with</a:t>
            </a:r>
          </a:p>
          <a:p>
            <a:r>
              <a:rPr lang="en-US" sz="1400" dirty="0" smtClean="0"/>
              <a:t> human recombinant HMGB1 </a:t>
            </a:r>
            <a:endParaRPr lang="en-US" sz="1400" dirty="0"/>
          </a:p>
        </p:txBody>
      </p:sp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18197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9</a:t>
            </a:r>
            <a:endParaRPr lang="en-US" dirty="0"/>
          </a:p>
        </p:txBody>
      </p:sp>
      <p:grpSp>
        <p:nvGrpSpPr>
          <p:cNvPr id="2" name="Group 10"/>
          <p:cNvGrpSpPr/>
          <p:nvPr/>
        </p:nvGrpSpPr>
        <p:grpSpPr>
          <a:xfrm>
            <a:off x="1510459" y="2746210"/>
            <a:ext cx="2428685" cy="2873816"/>
            <a:chOff x="824429" y="2247441"/>
            <a:chExt cx="3166659" cy="3396796"/>
          </a:xfrm>
        </p:grpSpPr>
        <p:grpSp>
          <p:nvGrpSpPr>
            <p:cNvPr id="5" name="Group 7"/>
            <p:cNvGrpSpPr/>
            <p:nvPr/>
          </p:nvGrpSpPr>
          <p:grpSpPr>
            <a:xfrm>
              <a:off x="1022623" y="2247441"/>
              <a:ext cx="2968465" cy="3396796"/>
              <a:chOff x="1022623" y="2247441"/>
              <a:chExt cx="2968465" cy="3396796"/>
            </a:xfrm>
          </p:grpSpPr>
          <p:pic>
            <p:nvPicPr>
              <p:cNvPr id="6" name="Picture 2" descr="http://image.slidesharecdn.com/technicaltipsforqpcrworkshop-140417090336-phpapp02/95/technical-tips-for-qpcr-5-638.jpg?cb=139772596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3514" t="29527" r="4022" b="24525"/>
              <a:stretch>
                <a:fillRect/>
              </a:stretch>
            </p:blipFill>
            <p:spPr bwMode="auto">
              <a:xfrm>
                <a:off x="1022623" y="2489812"/>
                <a:ext cx="2968465" cy="3154425"/>
              </a:xfrm>
              <a:prstGeom prst="rect">
                <a:avLst/>
              </a:prstGeom>
              <a:noFill/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060154" y="2247441"/>
                <a:ext cx="815248" cy="5728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824429" y="4307595"/>
              <a:ext cx="1378944" cy="3617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Curved Down Arrow 22"/>
          <p:cNvSpPr/>
          <p:nvPr/>
        </p:nvSpPr>
        <p:spPr>
          <a:xfrm>
            <a:off x="738129" y="2440151"/>
            <a:ext cx="1112704" cy="3743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9175" y="4492694"/>
            <a:ext cx="1589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Reverse Transcription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9" name="Picture 6" descr="E:\022216 sorted orhto myh9-10 enucleation\ortho2 myh9 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02" y="3154992"/>
            <a:ext cx="1811031" cy="143482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5" name="Title 4"/>
          <p:cNvSpPr txBox="1">
            <a:spLocks/>
          </p:cNvSpPr>
          <p:nvPr/>
        </p:nvSpPr>
        <p:spPr>
          <a:xfrm>
            <a:off x="258884" y="576073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 Expression Analysis </a:t>
            </a:r>
            <a:endParaRPr kumimoji="0" lang="en-US" sz="3600" b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Transcriptional level: QPCR -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mbol" pitchFamily="18" charset="2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65292" y="2531154"/>
            <a:ext cx="5584249" cy="3730848"/>
            <a:chOff x="4165292" y="2531154"/>
            <a:chExt cx="5584249" cy="3730848"/>
          </a:xfrm>
        </p:grpSpPr>
        <p:grpSp>
          <p:nvGrpSpPr>
            <p:cNvPr id="9" name="Group 8"/>
            <p:cNvGrpSpPr/>
            <p:nvPr/>
          </p:nvGrpSpPr>
          <p:grpSpPr>
            <a:xfrm>
              <a:off x="4165292" y="2531154"/>
              <a:ext cx="5584249" cy="3730848"/>
              <a:chOff x="4165292" y="2531154"/>
              <a:chExt cx="5584249" cy="37308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445166" y="5892670"/>
                <a:ext cx="13417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3DAD2C"/>
                    </a:solidFill>
                  </a:rPr>
                  <a:t>SYBR Green</a:t>
                </a:r>
                <a:endParaRPr lang="en-US" dirty="0">
                  <a:solidFill>
                    <a:srgbClr val="3DAD2C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8811156" y="3013028"/>
                <a:ext cx="11875" cy="26185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7452148" y="3683854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accent2"/>
                    </a:solidFill>
                  </a:rPr>
                  <a:t>cDNA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7428398" y="4447310"/>
                <a:ext cx="342504" cy="2137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7452148" y="4589813"/>
                <a:ext cx="8980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accent3"/>
                    </a:solidFill>
                  </a:rPr>
                  <a:t>Fluorescence</a:t>
                </a:r>
                <a:endParaRPr lang="en-US" sz="10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V="1">
                <a:off x="7362228" y="4364181"/>
                <a:ext cx="179839" cy="225632"/>
              </a:xfrm>
              <a:prstGeom prst="star5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V="1">
                <a:off x="5775748" y="4138549"/>
                <a:ext cx="179839" cy="225632"/>
              </a:xfrm>
              <a:prstGeom prst="star5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" descr="http://image.slidesharecdn.com/technicaltipsforqpcrworkshop-140417090336-phpapp02/95/technical-tips-for-qpcr-5-638.jpg?cb=139772596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9583" t="42415" r="36111" b="20956"/>
              <a:stretch>
                <a:fillRect/>
              </a:stretch>
            </p:blipFill>
            <p:spPr bwMode="auto">
              <a:xfrm>
                <a:off x="4318456" y="3586143"/>
                <a:ext cx="1210606" cy="1369714"/>
              </a:xfrm>
              <a:prstGeom prst="rect">
                <a:avLst/>
              </a:prstGeom>
              <a:noFill/>
            </p:spPr>
          </p:pic>
          <p:sp>
            <p:nvSpPr>
              <p:cNvPr id="26" name="Right Arrow 25"/>
              <p:cNvSpPr/>
              <p:nvPr/>
            </p:nvSpPr>
            <p:spPr>
              <a:xfrm>
                <a:off x="4165292" y="4053186"/>
                <a:ext cx="241300" cy="1905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6" descr="http://image.slidesharecdn.com/technicaltipsforqpcrworkshop-140417090336-phpapp02/95/technical-tips-for-qpcr-3-638.jpg?cb=1397725965"/>
              <p:cNvPicPr>
                <a:picLocks noChangeAspect="1" noChangeArrowheads="1"/>
              </p:cNvPicPr>
              <p:nvPr/>
            </p:nvPicPr>
            <p:blipFill>
              <a:blip r:embed="rId5"/>
              <a:srcRect l="50000" t="15877" b="14627"/>
              <a:stretch>
                <a:fillRect/>
              </a:stretch>
            </p:blipFill>
            <p:spPr bwMode="auto">
              <a:xfrm>
                <a:off x="5648325" y="2814452"/>
                <a:ext cx="3038475" cy="3170712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 rot="5400000">
                <a:off x="8058237" y="4027771"/>
                <a:ext cx="15295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Amplification </a:t>
                </a: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Cycles</a:t>
                </a:r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V="1">
                <a:off x="5152914" y="2951265"/>
                <a:ext cx="622834" cy="14129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152914" y="4364181"/>
                <a:ext cx="622834" cy="7515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Explosion 1 30"/>
              <p:cNvSpPr/>
              <p:nvPr/>
            </p:nvSpPr>
            <p:spPr>
              <a:xfrm>
                <a:off x="7730056" y="4285553"/>
                <a:ext cx="201264" cy="203624"/>
              </a:xfrm>
              <a:prstGeom prst="irregularSeal1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Explosion 1 31"/>
              <p:cNvSpPr/>
              <p:nvPr/>
            </p:nvSpPr>
            <p:spPr>
              <a:xfrm>
                <a:off x="7730056" y="4827754"/>
                <a:ext cx="507055" cy="287976"/>
              </a:xfrm>
              <a:prstGeom prst="irregularSeal1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Explosion 1 32"/>
              <p:cNvSpPr/>
              <p:nvPr/>
            </p:nvSpPr>
            <p:spPr>
              <a:xfrm>
                <a:off x="7702241" y="5439454"/>
                <a:ext cx="647910" cy="361144"/>
              </a:xfrm>
              <a:prstGeom prst="irregularSeal1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470887" y="2531154"/>
                <a:ext cx="42786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Real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time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monitoring of the reaction</a:t>
                </a:r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pic>
          <p:nvPicPr>
            <p:cNvPr id="34" name="Picture 2" descr="Image result for qpcr plat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684" y="5115730"/>
              <a:ext cx="1088169" cy="1056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22068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QPCR – Real time quantification of mRNA transcription levels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9" name="Picture 4" descr="https://www.kapabiosystems.com/assets/PROBE_Fig2C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221" y="3464559"/>
            <a:ext cx="4436005" cy="266160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3225" y="4165602"/>
            <a:ext cx="220765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 abundance of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transcript in the cells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22167" y="4502935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5192" y="4152518"/>
            <a:ext cx="2760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D83F4"/>
                </a:solidFill>
              </a:rPr>
              <a:t>Low abundance of </a:t>
            </a:r>
          </a:p>
          <a:p>
            <a:pPr algn="ctr"/>
            <a:r>
              <a:rPr lang="en-US" dirty="0" smtClean="0">
                <a:solidFill>
                  <a:srgbClr val="2D83F4"/>
                </a:solidFill>
              </a:rPr>
              <a:t>transcripts in the cells</a:t>
            </a:r>
          </a:p>
          <a:p>
            <a:pPr algn="ctr"/>
            <a:r>
              <a:rPr lang="en-US" dirty="0" smtClean="0">
                <a:solidFill>
                  <a:srgbClr val="2D83F4"/>
                </a:solidFill>
              </a:rPr>
              <a:t>(more cycles required </a:t>
            </a:r>
          </a:p>
          <a:p>
            <a:pPr algn="ctr"/>
            <a:r>
              <a:rPr lang="en-US" dirty="0" smtClean="0">
                <a:solidFill>
                  <a:srgbClr val="2D83F4"/>
                </a:solidFill>
              </a:rPr>
              <a:t>to obtain an amplification)</a:t>
            </a:r>
            <a:endParaRPr lang="en-US" dirty="0">
              <a:solidFill>
                <a:srgbClr val="2D83F4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790667" y="4493460"/>
            <a:ext cx="1019559" cy="947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xplosion 1 13"/>
          <p:cNvSpPr/>
          <p:nvPr/>
        </p:nvSpPr>
        <p:spPr>
          <a:xfrm>
            <a:off x="2694692" y="5430047"/>
            <a:ext cx="201264" cy="203624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2512457" y="3464560"/>
            <a:ext cx="647910" cy="361144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58884" y="576073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 Expression Analysis</a:t>
            </a:r>
            <a:endParaRPr kumimoji="0" lang="en-US" sz="3600" b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At the Transcriptional level: QPCR -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mbol" pitchFamily="18" charset="2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42532" y="5572717"/>
            <a:ext cx="349585" cy="349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571" y="5547251"/>
            <a:ext cx="420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580303" y="4918364"/>
            <a:ext cx="15394" cy="6543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588000" y="4918364"/>
            <a:ext cx="7697" cy="654353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401567" y="5555840"/>
            <a:ext cx="349585" cy="349178"/>
          </a:xfrm>
          <a:prstGeom prst="ellipse">
            <a:avLst/>
          </a:prstGeom>
          <a:noFill/>
          <a:ln>
            <a:solidFill>
              <a:srgbClr val="2D83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69939" y="5572717"/>
            <a:ext cx="420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32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35584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 animBg="1"/>
      <p:bldP spid="15" grpId="0" animBg="1"/>
      <p:bldP spid="6" grpId="0" animBg="1"/>
      <p:bldP spid="7" grpId="0"/>
      <p:bldP spid="21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21 </a:t>
            </a:r>
            <a:r>
              <a:rPr lang="en-US" dirty="0" smtClean="0"/>
              <a:t>CNC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5280" y="195895"/>
            <a:ext cx="8229600" cy="1252728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Methods to identify Bacteria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5280" y="1465427"/>
            <a:ext cx="8229600" cy="48307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Culture based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Using agar plates/broth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Non-culture based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PCR –</a:t>
            </a:r>
            <a:r>
              <a:rPr lang="en-US" sz="2800" dirty="0" smtClean="0"/>
              <a:t>an end point result</a:t>
            </a:r>
            <a:endParaRPr lang="en-US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Q</a:t>
            </a:r>
            <a:r>
              <a:rPr lang="en-US" sz="3200" dirty="0" smtClean="0"/>
              <a:t>PCR – </a:t>
            </a:r>
            <a:r>
              <a:rPr lang="en-US" sz="2800" dirty="0" smtClean="0"/>
              <a:t>relative expression (between two samples)</a:t>
            </a:r>
            <a:endParaRPr lang="en-US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DNA Sequencing (</a:t>
            </a:r>
            <a:r>
              <a:rPr lang="en-US" sz="2800" dirty="0" smtClean="0"/>
              <a:t>to study individual genes, full </a:t>
            </a:r>
            <a:r>
              <a:rPr lang="en-US" sz="2800" dirty="0"/>
              <a:t>chromosomes or </a:t>
            </a:r>
            <a:r>
              <a:rPr lang="en-US" sz="2800" dirty="0" smtClean="0"/>
              <a:t> entire genomes. Also provides </a:t>
            </a:r>
            <a:r>
              <a:rPr lang="en-US" sz="2800" dirty="0"/>
              <a:t>the order of individual nucleotides present in molecules of </a:t>
            </a:r>
            <a:r>
              <a:rPr lang="en-US" sz="2800" dirty="0" smtClean="0"/>
              <a:t>DNA or RNA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31320" y="6382370"/>
            <a:ext cx="996473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000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24182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22 </a:t>
            </a:r>
            <a:r>
              <a:rPr lang="en-US" dirty="0" smtClean="0"/>
              <a:t>CNC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5280" y="195895"/>
            <a:ext cx="8229600" cy="1252728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Culture vs. non-Culture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5280" y="1465427"/>
            <a:ext cx="8229600" cy="48307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7680" y="1342104"/>
            <a:ext cx="8229600" cy="477847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Culture based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Absolute number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Colony Forming Units/mL (CFU/mL or CFU/g) </a:t>
            </a:r>
          </a:p>
          <a:p>
            <a:pPr marL="627063" lvl="2" indent="0">
              <a:buNone/>
            </a:pPr>
            <a:r>
              <a:rPr lang="en-US" sz="2800" dirty="0"/>
              <a:t>	</a:t>
            </a:r>
            <a:r>
              <a:rPr lang="en-US" sz="2800" dirty="0" err="1" smtClean="0"/>
              <a:t>eg</a:t>
            </a:r>
            <a:r>
              <a:rPr lang="en-US" sz="2800" dirty="0" smtClean="0"/>
              <a:t>: 2x10</a:t>
            </a:r>
            <a:r>
              <a:rPr lang="en-US" sz="2800" baseline="30000" dirty="0" smtClean="0"/>
              <a:t>6 </a:t>
            </a:r>
            <a:r>
              <a:rPr lang="en-US" sz="2800" dirty="0" smtClean="0"/>
              <a:t>CFU/mL of lactobacilli in human milk</a:t>
            </a:r>
          </a:p>
          <a:p>
            <a:pPr marL="627063" lvl="2" indent="0">
              <a:buNone/>
            </a:pPr>
            <a:r>
              <a:rPr lang="en-US" sz="2800" dirty="0" smtClean="0"/>
              <a:t> </a:t>
            </a:r>
            <a:endParaRPr lang="en-US" sz="2800" baseline="30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Non-culture based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Prevalence of a specific organism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Ratios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In QPCR, fold change or an increase or a decrease of the target molecule</a:t>
            </a:r>
          </a:p>
          <a:p>
            <a:pPr marL="301943" lvl="1" indent="0">
              <a:buNone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***Whether dead or alive, DNA can be extracted 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31320" y="6382370"/>
            <a:ext cx="996473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000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6441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23 </a:t>
            </a:r>
            <a:r>
              <a:rPr lang="en-US" dirty="0" smtClean="0"/>
              <a:t>CNC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Culture Techniques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Bacteria plating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34" y="1600200"/>
            <a:ext cx="687053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31320" y="6382370"/>
            <a:ext cx="996473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000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33306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24 </a:t>
            </a:r>
            <a:r>
              <a:rPr lang="en-US" dirty="0" smtClean="0"/>
              <a:t>CNC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Culture Techniques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Bacteria plating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encrypted-tbn2.gstatic.com/images?q=tbn:ANd9GcQUnwBEkqDlW6HbS2gMbzvZWKuVtIx10qZS-LNZQXg5VHePhbW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0" y="2398816"/>
            <a:ext cx="3839956" cy="312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opanusa.com/files/cache/7a644dfff564690a2d9ed4f5fdf0bd2f_f1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03" y="2589314"/>
            <a:ext cx="3727656" cy="27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31320" y="6382370"/>
            <a:ext cx="996473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000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14727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25 </a:t>
            </a:r>
            <a:r>
              <a:rPr lang="en-US" dirty="0" smtClean="0"/>
              <a:t>CNC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70094"/>
            <a:ext cx="8229600" cy="812087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Cultivating bacteria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8" y="1509650"/>
            <a:ext cx="2814452" cy="300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2992580" y="1282181"/>
            <a:ext cx="5943600" cy="496798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Selective medium agar plates/broth are used for specific bacteria identification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Agar plates/broth need to be incubated at a certain temperature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For most bacteria it is 37</a:t>
            </a:r>
            <a:r>
              <a:rPr lang="en-US" sz="2800" baseline="30000" dirty="0" smtClean="0"/>
              <a:t>0 </a:t>
            </a:r>
            <a:r>
              <a:rPr lang="en-US" sz="2800" dirty="0" smtClean="0"/>
              <a:t>C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Aerobically (usually with 5%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or Anaerobically (in jars)</a:t>
            </a:r>
          </a:p>
          <a:p>
            <a:pPr marL="274320" lvl="1">
              <a:spcBef>
                <a:spcPts val="624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After the incubation period</a:t>
            </a:r>
          </a:p>
          <a:p>
            <a:pPr marL="553720" lvl="2">
              <a:spcBef>
                <a:spcPts val="624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colonies are counted and colony   forming units (CFU/mL or CFU/g) will be calculated</a:t>
            </a:r>
          </a:p>
          <a:p>
            <a:pPr marL="553720" lvl="2">
              <a:spcBef>
                <a:spcPts val="624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Gram stain is used for morphological identification</a:t>
            </a:r>
          </a:p>
          <a:p>
            <a:pPr marL="0" lvl="1" indent="303213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Biochemical tests are carried out to identify different species</a:t>
            </a:r>
            <a:endParaRPr lang="en-US" dirty="0"/>
          </a:p>
        </p:txBody>
      </p:sp>
      <p:pic>
        <p:nvPicPr>
          <p:cNvPr id="1028" name="Picture 4" descr="http://medicalbacteriology.weebly.com/uploads/8/4/5/6/8456802/6611433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8" y="4251365"/>
            <a:ext cx="2634430" cy="19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693" y="1509650"/>
            <a:ext cx="171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Incubator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31320" y="6382370"/>
            <a:ext cx="996473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000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42791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26 </a:t>
            </a:r>
            <a:r>
              <a:rPr lang="en-US" dirty="0" smtClean="0"/>
              <a:t>CNC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70094"/>
            <a:ext cx="8229600" cy="812087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Illustrations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ccp-berlin.org/img/7_2_bacteria_on_an_Agar_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1" y="2065900"/>
            <a:ext cx="28860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5PsgD3pq_Og/TfGB78nLAvI/AAAAAAAAAA0/ndDcT5yzsss/s1600/staph+epi+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49" y="2924686"/>
            <a:ext cx="2292657" cy="15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reviews.123rf.com/images/toeytoey/toeytoey1504/toeytoey150400198/38484872-Gram-staining-gram-negative-bacilli--Stock-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18" y="2924687"/>
            <a:ext cx="2277908" cy="152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279923"/>
            <a:ext cx="271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Agar plate with colonies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918" y="5279923"/>
            <a:ext cx="215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Gram negative stain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1342" y="5279924"/>
            <a:ext cx="215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Gram Positive stain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0021" y="5818909"/>
            <a:ext cx="201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GROWTH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5203" y="5818909"/>
            <a:ext cx="201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STAINING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31320" y="6382370"/>
            <a:ext cx="996473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000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26629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29</a:t>
            </a:fld>
            <a:r>
              <a:rPr lang="en-US" dirty="0" smtClean="0"/>
              <a:t> CNC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620552"/>
            <a:ext cx="8229600" cy="4470531"/>
          </a:xfrm>
        </p:spPr>
        <p:txBody>
          <a:bodyPr/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PCR/</a:t>
            </a:r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 smtClean="0">
                <a:solidFill>
                  <a:schemeClr val="tx2"/>
                </a:solidFill>
              </a:rPr>
              <a:t>PCR (polymerase Chain Reaction/ Quantitative Polymerase Chain Reaction) 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Sequencing</a:t>
            </a:r>
          </a:p>
          <a:p>
            <a:pPr marL="742950" lvl="1" indent="-457200"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For both techniques DNA need to be extracted, and isolated  </a:t>
            </a:r>
          </a:p>
          <a:p>
            <a:pPr marL="742950" lvl="1" indent="-457200"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Different DNA extraction kits are available depending on the source (</a:t>
            </a:r>
            <a:r>
              <a:rPr lang="en-US" sz="2400" dirty="0" err="1" smtClean="0">
                <a:solidFill>
                  <a:schemeClr val="tx2"/>
                </a:solidFill>
              </a:rPr>
              <a:t>eg</a:t>
            </a:r>
            <a:r>
              <a:rPr lang="en-US" sz="2400" dirty="0" smtClean="0">
                <a:solidFill>
                  <a:schemeClr val="tx2"/>
                </a:solidFill>
              </a:rPr>
              <a:t>: stools, saliva)</a:t>
            </a:r>
          </a:p>
          <a:p>
            <a:pPr marL="742950" lvl="1" indent="-457200"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Concentration of the DNA will be measured</a:t>
            </a:r>
          </a:p>
          <a:p>
            <a:pPr marL="742950" lvl="1" indent="-457200"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PCR will be carried out to differentiate bacterial and Human DNA and for differentiate species</a:t>
            </a:r>
          </a:p>
          <a:p>
            <a:pPr marL="285750" lvl="1" indent="0">
              <a:buClr>
                <a:schemeClr val="tx2"/>
              </a:buCl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285750" lvl="1" indent="0">
              <a:buClr>
                <a:schemeClr val="tx2"/>
              </a:buCl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285750" lvl="1" indent="0">
              <a:buClr>
                <a:schemeClr val="tx2"/>
              </a:buClr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Non Culture Techniques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31320" y="6382370"/>
            <a:ext cx="996473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000" dirty="0" smtClean="0"/>
              <a:t>03 14 2017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4184542" y="6307810"/>
            <a:ext cx="689675" cy="247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4143488" y="629407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27 CNC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6" name="Picture 2" descr="https://s-media-cache-ak0.pinimg.com/736x/03/f1/76/03f17613c0d367d52e560ed3a697ab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341" y="236481"/>
            <a:ext cx="7945197" cy="5672872"/>
          </a:xfrm>
          <a:prstGeom prst="rect">
            <a:avLst/>
          </a:prstGeom>
          <a:noFill/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28 </a:t>
            </a:r>
            <a:r>
              <a:rPr lang="en-US" dirty="0" smtClean="0"/>
              <a:t>CNC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DNA Isolation and Purification from stools/saliva or any source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bioneer.com.au/Files/Product-Images/Single/Stool_DNA_Extraction_Kit_02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16" y="1653826"/>
            <a:ext cx="6978113" cy="45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31320" y="6382370"/>
            <a:ext cx="996473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000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37506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29CNC</a:t>
            </a:r>
            <a:endParaRPr lang="en-US" dirty="0"/>
          </a:p>
        </p:txBody>
      </p:sp>
      <p:pic>
        <p:nvPicPr>
          <p:cNvPr id="2056" name="Picture 8" descr="http://image.slidesharecdn.com/pcrppt-100617134834-phpapp02/95/pcr-5-728.jpg?cb=1298896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33" y="66501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31320" y="6382370"/>
            <a:ext cx="996473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000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10817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30 </a:t>
            </a:r>
            <a:r>
              <a:rPr lang="en-US" dirty="0" smtClean="0"/>
              <a:t>CNC</a:t>
            </a:r>
            <a:endParaRPr lang="en-US" dirty="0"/>
          </a:p>
        </p:txBody>
      </p:sp>
      <p:pic>
        <p:nvPicPr>
          <p:cNvPr id="3" name="Picture 2" descr="http://www.top-service.com.tw/PCR%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03" y="2078285"/>
            <a:ext cx="3805464" cy="371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17152" y="544692"/>
            <a:ext cx="7283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Thermal Cycler for PCR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31320" y="6382370"/>
            <a:ext cx="996473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000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40819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31 </a:t>
            </a:r>
            <a:r>
              <a:rPr lang="en-US" dirty="0" smtClean="0"/>
              <a:t>CNC</a:t>
            </a:r>
            <a:endParaRPr lang="en-US" dirty="0"/>
          </a:p>
        </p:txBody>
      </p:sp>
      <p:pic>
        <p:nvPicPr>
          <p:cNvPr id="3074" name="Picture 2" descr="https://shiyanstemintern.files.wordpress.com/2015/02/polymerase_chain_reaction-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9433"/>
            <a:ext cx="8255366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31320" y="6382370"/>
            <a:ext cx="996473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000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33570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32 </a:t>
            </a:r>
            <a:r>
              <a:rPr lang="en-US" dirty="0" smtClean="0"/>
              <a:t>CNC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Agarose</a:t>
            </a:r>
            <a:r>
              <a:rPr lang="en-US" dirty="0" smtClean="0">
                <a:solidFill>
                  <a:schemeClr val="bg1"/>
                </a:solidFill>
              </a:rPr>
              <a:t> Gel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lectrophoresis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Chamil\Downloads\Electrophoresis_-_Moving_along_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5" y="2286000"/>
            <a:ext cx="4117788" cy="30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hamil\Downloads\AgarosegelU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48" y="2286000"/>
            <a:ext cx="3730352" cy="30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31320" y="6382370"/>
            <a:ext cx="996473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000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29098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 smtClean="0"/>
              <a:t>03 14 2017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33 </a:t>
            </a:r>
            <a:r>
              <a:rPr lang="en-US" dirty="0" smtClean="0"/>
              <a:t>CNC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715673" y="2565078"/>
            <a:ext cx="3989130" cy="376521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5100" dirty="0" smtClean="0"/>
              <a:t>This PCR product is used for sequencing </a:t>
            </a:r>
          </a:p>
          <a:p>
            <a:pPr marL="0" indent="0">
              <a:buClr>
                <a:schemeClr val="tx2"/>
              </a:buClr>
              <a:buNone/>
            </a:pPr>
            <a:endParaRPr lang="en-US" sz="3400" dirty="0" smtClean="0"/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5100" dirty="0" smtClean="0"/>
              <a:t>Sequencing will be done at the genomic lab in Feinstein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4600" dirty="0" err="1" smtClean="0"/>
              <a:t>Illumina</a:t>
            </a:r>
            <a:r>
              <a:rPr lang="en-US" sz="4600" dirty="0" smtClean="0"/>
              <a:t> Next-Gen sequencing machine  </a:t>
            </a:r>
            <a:endParaRPr lang="en-US" sz="4600" dirty="0"/>
          </a:p>
        </p:txBody>
      </p:sp>
      <p:pic>
        <p:nvPicPr>
          <p:cNvPr id="1026" name="Picture 2" descr="https://norgenbiotek.com/sites/default/files/services/16s-service-fi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" y="2274021"/>
            <a:ext cx="4457863" cy="37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DNA Sequencing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03 14 2017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Questions? </a:t>
            </a:r>
          </a:p>
        </p:txBody>
      </p:sp>
      <p:pic>
        <p:nvPicPr>
          <p:cNvPr id="7" name="Picture 6" descr="https://encrypted-tbn1.gstatic.com/images?q=tbn:ANd9GcTGsf8bkcnuPXT--m6yndriHhYH8PFN_JdZvbbRvjfgotls8LR_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76" y="228599"/>
            <a:ext cx="713014" cy="8436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88720" y="5196840"/>
            <a:ext cx="659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References or citations for images and data within this presentation are available upon request.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268194"/>
            <a:ext cx="7408333" cy="345069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Mabel N. Abraham, PhD  </a:t>
            </a:r>
          </a:p>
          <a:p>
            <a:pPr lvl="1">
              <a:buNone/>
            </a:pPr>
            <a:r>
              <a:rPr lang="en-US" sz="3200" dirty="0" smtClean="0">
                <a:hlinkClick r:id="rId3"/>
              </a:rPr>
              <a:t>Mabraham11@northwell.edu</a:t>
            </a:r>
            <a:r>
              <a:rPr lang="en-US" sz="3200" dirty="0" smtClean="0"/>
              <a:t> </a:t>
            </a:r>
          </a:p>
          <a:p>
            <a:r>
              <a:rPr lang="en-US" sz="3200" b="1" dirty="0" smtClean="0"/>
              <a:t>Champa N. Codipilly, PhD  </a:t>
            </a:r>
          </a:p>
          <a:p>
            <a:pPr lvl="1">
              <a:buNone/>
            </a:pPr>
            <a:r>
              <a:rPr lang="en-US" sz="3200" dirty="0" smtClean="0">
                <a:hlinkClick r:id="rId4"/>
              </a:rPr>
              <a:t>Ccodipil@nothwell.edu</a:t>
            </a:r>
            <a:r>
              <a:rPr lang="en-US" sz="3200" dirty="0" smtClean="0"/>
              <a:t> </a:t>
            </a:r>
          </a:p>
          <a:p>
            <a:r>
              <a:rPr lang="en-US" sz="3200" b="1" dirty="0" smtClean="0"/>
              <a:t>Julien Papoin, MS 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smtClean="0">
                <a:hlinkClick r:id="rId5"/>
              </a:rPr>
              <a:t>Jpapoin@northwell.edu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Us: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Assays and Instruments</a:t>
            </a:r>
          </a:p>
          <a:p>
            <a:r>
              <a:rPr lang="en-US" dirty="0" smtClean="0"/>
              <a:t>Analyzing Biological Matrices:</a:t>
            </a:r>
          </a:p>
          <a:p>
            <a:pPr lvl="2"/>
            <a:r>
              <a:rPr lang="en-US" dirty="0" smtClean="0"/>
              <a:t>Biological Fluids</a:t>
            </a:r>
          </a:p>
          <a:p>
            <a:pPr lvl="3"/>
            <a:r>
              <a:rPr lang="en-US" dirty="0" smtClean="0"/>
              <a:t>Saliva</a:t>
            </a:r>
          </a:p>
          <a:p>
            <a:pPr lvl="3"/>
            <a:r>
              <a:rPr lang="en-US" dirty="0" smtClean="0"/>
              <a:t>Whole Blood</a:t>
            </a:r>
          </a:p>
          <a:p>
            <a:pPr lvl="3"/>
            <a:r>
              <a:rPr lang="en-US" dirty="0" smtClean="0"/>
              <a:t>Urine</a:t>
            </a:r>
          </a:p>
          <a:p>
            <a:pPr lvl="3"/>
            <a:r>
              <a:rPr lang="en-US" dirty="0" smtClean="0"/>
              <a:t>Stools </a:t>
            </a:r>
          </a:p>
          <a:p>
            <a:pPr lvl="2"/>
            <a:r>
              <a:rPr lang="en-US" dirty="0" smtClean="0"/>
              <a:t>Cells/Tissues </a:t>
            </a:r>
          </a:p>
          <a:p>
            <a:pPr lvl="1"/>
            <a:r>
              <a:rPr lang="en-US" dirty="0" smtClean="0"/>
              <a:t>Analyzing Bacteria</a:t>
            </a:r>
          </a:p>
          <a:p>
            <a:pPr lvl="1"/>
            <a:r>
              <a:rPr lang="en-US" dirty="0" smtClean="0"/>
              <a:t>Analyzing Genetic Material: DNA/RNA </a:t>
            </a:r>
          </a:p>
          <a:p>
            <a:pPr marL="301943" lvl="1" indent="0">
              <a:buNone/>
            </a:pPr>
            <a:endParaRPr lang="en-US" dirty="0" smtClean="0"/>
          </a:p>
          <a:p>
            <a:pPr marL="627063" lvl="2" indent="0">
              <a:buNone/>
            </a:pPr>
            <a:endParaRPr lang="en-US" dirty="0" smtClean="0"/>
          </a:p>
          <a:p>
            <a:pPr marL="34766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Bench Research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22058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Cell Number Analysis</a:t>
            </a:r>
          </a:p>
          <a:p>
            <a:pPr lvl="1"/>
            <a:r>
              <a:rPr lang="en-US" dirty="0" smtClean="0"/>
              <a:t>Whole Blood </a:t>
            </a:r>
          </a:p>
          <a:p>
            <a:pPr lvl="2"/>
            <a:r>
              <a:rPr lang="en-US" dirty="0" smtClean="0"/>
              <a:t> Complete Blood Counts</a:t>
            </a:r>
          </a:p>
          <a:p>
            <a:r>
              <a:rPr lang="en-US" dirty="0" smtClean="0"/>
              <a:t>Measure Protein Abundance </a:t>
            </a:r>
          </a:p>
          <a:p>
            <a:pPr lvl="1"/>
            <a:r>
              <a:rPr lang="en-US" dirty="0" smtClean="0"/>
              <a:t>Whole Blood</a:t>
            </a:r>
          </a:p>
          <a:p>
            <a:pPr lvl="2"/>
            <a:r>
              <a:rPr lang="en-US" dirty="0" smtClean="0"/>
              <a:t>Serum </a:t>
            </a:r>
          </a:p>
          <a:p>
            <a:pPr lvl="2"/>
            <a:r>
              <a:rPr lang="en-US" dirty="0" smtClean="0"/>
              <a:t>Plasma</a:t>
            </a:r>
          </a:p>
          <a:p>
            <a:pPr lvl="1"/>
            <a:r>
              <a:rPr lang="en-US" dirty="0" smtClean="0"/>
              <a:t>Urine</a:t>
            </a:r>
          </a:p>
          <a:p>
            <a:pPr lvl="1"/>
            <a:r>
              <a:rPr lang="en-US" dirty="0" smtClean="0"/>
              <a:t>Cells/Tissue</a:t>
            </a:r>
          </a:p>
          <a:p>
            <a:r>
              <a:rPr lang="en-US" dirty="0" smtClean="0"/>
              <a:t>RNA/DNA Analysis</a:t>
            </a:r>
          </a:p>
          <a:p>
            <a:pPr lvl="1"/>
            <a:r>
              <a:rPr lang="en-US" dirty="0" smtClean="0"/>
              <a:t>Whole Blood</a:t>
            </a:r>
          </a:p>
          <a:p>
            <a:pPr lvl="1"/>
            <a:r>
              <a:rPr lang="en-US" dirty="0" smtClean="0"/>
              <a:t>Cells/Tissue</a:t>
            </a:r>
          </a:p>
          <a:p>
            <a:pPr lvl="1"/>
            <a:r>
              <a:rPr lang="en-US" dirty="0" smtClean="0"/>
              <a:t>Bacteria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Analyzing Biological Matrices 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Cytokine Levels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7" name="Content Placeholder 1"/>
          <p:cNvSpPr txBox="1">
            <a:spLocks/>
          </p:cNvSpPr>
          <p:nvPr/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Changes in </a:t>
            </a:r>
            <a:r>
              <a:rPr lang="en-US" b="1" dirty="0"/>
              <a:t>circulating cytokine and chemokine </a:t>
            </a:r>
            <a:r>
              <a:rPr lang="en-US" b="1" dirty="0" smtClean="0"/>
              <a:t>levels</a:t>
            </a:r>
          </a:p>
          <a:p>
            <a:pPr lvl="1"/>
            <a:r>
              <a:rPr lang="en-US" dirty="0" smtClean="0"/>
              <a:t> Associated </a:t>
            </a:r>
            <a:r>
              <a:rPr lang="en-US" dirty="0"/>
              <a:t>with many human diseases, and thus understanding the relationships between these changes and disease is an important area of medical research.  </a:t>
            </a:r>
            <a:endParaRPr lang="en-US" dirty="0" smtClean="0"/>
          </a:p>
          <a:p>
            <a:r>
              <a:rPr lang="en-US" dirty="0" smtClean="0"/>
              <a:t>Following </a:t>
            </a:r>
            <a:r>
              <a:rPr lang="en-US" dirty="0"/>
              <a:t>collection, plasma or serum should be cryopreserved at -80º C.  </a:t>
            </a:r>
            <a:endParaRPr lang="en-US" dirty="0" smtClean="0"/>
          </a:p>
          <a:p>
            <a:r>
              <a:rPr lang="en-US" dirty="0" smtClean="0"/>
              <a:t>Cytokines </a:t>
            </a:r>
            <a:r>
              <a:rPr lang="en-US" dirty="0"/>
              <a:t>and chemokine levels can be measured </a:t>
            </a:r>
            <a:r>
              <a:rPr lang="en-US" dirty="0" smtClean="0"/>
              <a:t>by ELISA. </a:t>
            </a:r>
            <a:endParaRPr lang="en-US" dirty="0"/>
          </a:p>
        </p:txBody>
      </p:sp>
      <p:sp>
        <p:nvSpPr>
          <p:cNvPr id="79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24253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Measurement of Cytokine Levels – ELISA - </a:t>
            </a:r>
            <a:r>
              <a:rPr lang="en-US" sz="3600" dirty="0">
                <a:solidFill>
                  <a:srgbClr val="FF0000"/>
                </a:solidFill>
              </a:rPr>
              <a:t>Enzyme-Linked </a:t>
            </a:r>
            <a:r>
              <a:rPr lang="en-US" sz="3600" dirty="0" err="1">
                <a:solidFill>
                  <a:srgbClr val="FF0000"/>
                </a:solidFill>
              </a:rPr>
              <a:t>Immunosorbant</a:t>
            </a:r>
            <a:r>
              <a:rPr lang="en-US" sz="3600" dirty="0">
                <a:solidFill>
                  <a:srgbClr val="FF0000"/>
                </a:solidFill>
              </a:rPr>
              <a:t> Assay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768614" y="1758165"/>
            <a:ext cx="1871408" cy="1249907"/>
            <a:chOff x="768614" y="1941997"/>
            <a:chExt cx="1871408" cy="1249907"/>
          </a:xfrm>
        </p:grpSpPr>
        <p:sp>
          <p:nvSpPr>
            <p:cNvPr id="6" name="Rectangle 5"/>
            <p:cNvSpPr/>
            <p:nvPr/>
          </p:nvSpPr>
          <p:spPr>
            <a:xfrm>
              <a:off x="768614" y="1941997"/>
              <a:ext cx="1871408" cy="12499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85577" y="2010794"/>
              <a:ext cx="177185" cy="1161091"/>
              <a:chOff x="2957493" y="1990648"/>
              <a:chExt cx="177185" cy="116109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957493" y="2189200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959512" y="199064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961531" y="2377016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963550" y="2579552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965569" y="278208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967588" y="2984624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062762" y="1994082"/>
              <a:ext cx="177185" cy="1161091"/>
              <a:chOff x="2957493" y="1990648"/>
              <a:chExt cx="177185" cy="1161091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2957493" y="2189200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959512" y="199064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961531" y="2377016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963550" y="2579552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965569" y="278208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967588" y="2984624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449649" y="1992083"/>
              <a:ext cx="177185" cy="1161091"/>
              <a:chOff x="2957493" y="1990648"/>
              <a:chExt cx="177185" cy="1161091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957493" y="2189200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959512" y="199064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961531" y="2377016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963550" y="2579552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965569" y="278208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967588" y="2984624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256656" y="2002619"/>
              <a:ext cx="177185" cy="1161091"/>
              <a:chOff x="2957493" y="1990648"/>
              <a:chExt cx="177185" cy="1161091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957493" y="2189200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959512" y="199064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961531" y="2377016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963550" y="2579552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965569" y="278208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967588" y="2984624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635467" y="1994075"/>
              <a:ext cx="177185" cy="1161091"/>
              <a:chOff x="2957493" y="1990648"/>
              <a:chExt cx="177185" cy="1161091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2957493" y="2189200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959512" y="199064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961531" y="2377016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963550" y="2579552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965569" y="278208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967588" y="2984624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812652" y="1996732"/>
              <a:ext cx="177185" cy="1161091"/>
              <a:chOff x="2957493" y="1990648"/>
              <a:chExt cx="177185" cy="1161091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957493" y="2189200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959512" y="199064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961531" y="2377016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963550" y="2579552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965569" y="278208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967588" y="2984624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212775" y="2010977"/>
              <a:ext cx="177185" cy="1161091"/>
              <a:chOff x="2957493" y="1990648"/>
              <a:chExt cx="177185" cy="1161091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957493" y="2189200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959512" y="199064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961531" y="2377016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963550" y="2579552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965569" y="278208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967588" y="2984624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2014835" y="2010977"/>
              <a:ext cx="177185" cy="1161091"/>
              <a:chOff x="2957493" y="1990648"/>
              <a:chExt cx="177185" cy="1161091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2957493" y="2189200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959512" y="199064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961531" y="2377016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963550" y="2579552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965569" y="2792760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967588" y="2984624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2398593" y="2012969"/>
              <a:ext cx="177185" cy="1161091"/>
              <a:chOff x="2957493" y="1990648"/>
              <a:chExt cx="177185" cy="1161091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2957493" y="2189200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959512" y="199064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961531" y="2377016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963550" y="2579552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965569" y="2782088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967588" y="2984624"/>
                <a:ext cx="167090" cy="167115"/>
              </a:xfrm>
              <a:prstGeom prst="ellipse">
                <a:avLst/>
              </a:prstGeom>
              <a:solidFill>
                <a:srgbClr val="124A67"/>
              </a:solidFill>
              <a:ln>
                <a:solidFill>
                  <a:srgbClr val="124A6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8" name="Oval 77"/>
          <p:cNvSpPr/>
          <p:nvPr/>
        </p:nvSpPr>
        <p:spPr>
          <a:xfrm>
            <a:off x="1989837" y="2591774"/>
            <a:ext cx="233445" cy="24233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212775" y="2574942"/>
            <a:ext cx="999765" cy="248493"/>
          </a:xfrm>
          <a:prstGeom prst="rightArrow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3429271" y="2175917"/>
            <a:ext cx="1123633" cy="760695"/>
            <a:chOff x="5688078" y="4941069"/>
            <a:chExt cx="1123633" cy="760695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5688078" y="4941069"/>
              <a:ext cx="0" cy="7577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5688079" y="5698770"/>
              <a:ext cx="1123632" cy="29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811711" y="4941069"/>
              <a:ext cx="0" cy="7577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6334242" y="5531655"/>
              <a:ext cx="167090" cy="167115"/>
            </a:xfrm>
            <a:prstGeom prst="ellipse">
              <a:avLst/>
            </a:prstGeom>
            <a:solidFill>
              <a:srgbClr val="FF6E17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6178676" y="5531655"/>
              <a:ext cx="167090" cy="167115"/>
            </a:xfrm>
            <a:prstGeom prst="ellipse">
              <a:avLst/>
            </a:prstGeom>
            <a:solidFill>
              <a:srgbClr val="FF6E17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011586" y="5531655"/>
              <a:ext cx="167090" cy="167115"/>
            </a:xfrm>
            <a:prstGeom prst="ellipse">
              <a:avLst/>
            </a:prstGeom>
            <a:solidFill>
              <a:srgbClr val="FF6E17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5844496" y="5534649"/>
              <a:ext cx="167090" cy="167115"/>
            </a:xfrm>
            <a:prstGeom prst="ellipse">
              <a:avLst/>
            </a:prstGeom>
            <a:solidFill>
              <a:srgbClr val="FF6E17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688079" y="5531655"/>
              <a:ext cx="167090" cy="167115"/>
            </a:xfrm>
            <a:prstGeom prst="ellipse">
              <a:avLst/>
            </a:prstGeom>
            <a:solidFill>
              <a:srgbClr val="FF6E17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644621" y="5516940"/>
              <a:ext cx="167090" cy="167115"/>
            </a:xfrm>
            <a:prstGeom prst="ellipse">
              <a:avLst/>
            </a:prstGeom>
            <a:solidFill>
              <a:srgbClr val="FF6E17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501332" y="5523977"/>
              <a:ext cx="167090" cy="167115"/>
            </a:xfrm>
            <a:prstGeom prst="ellipse">
              <a:avLst/>
            </a:prstGeom>
            <a:solidFill>
              <a:srgbClr val="FF6E17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ight Arrow 100"/>
          <p:cNvSpPr/>
          <p:nvPr/>
        </p:nvSpPr>
        <p:spPr>
          <a:xfrm>
            <a:off x="4689447" y="2551699"/>
            <a:ext cx="474225" cy="248493"/>
          </a:xfrm>
          <a:prstGeom prst="rightArrow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ight Arrow 108"/>
          <p:cNvSpPr/>
          <p:nvPr/>
        </p:nvSpPr>
        <p:spPr>
          <a:xfrm>
            <a:off x="6536620" y="2531676"/>
            <a:ext cx="474225" cy="248493"/>
          </a:xfrm>
          <a:prstGeom prst="rightArrow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5292305" y="2242730"/>
            <a:ext cx="1123633" cy="760696"/>
            <a:chOff x="5139905" y="2165034"/>
            <a:chExt cx="1123633" cy="760696"/>
          </a:xfrm>
        </p:grpSpPr>
        <p:grpSp>
          <p:nvGrpSpPr>
            <p:cNvPr id="120" name="Group 119"/>
            <p:cNvGrpSpPr/>
            <p:nvPr/>
          </p:nvGrpSpPr>
          <p:grpSpPr>
            <a:xfrm>
              <a:off x="5139905" y="2165035"/>
              <a:ext cx="1123633" cy="760695"/>
              <a:chOff x="5688078" y="4941069"/>
              <a:chExt cx="1123633" cy="760695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>
                <a:off x="5688078" y="4941069"/>
                <a:ext cx="0" cy="7577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H="1">
                <a:off x="5688079" y="5698770"/>
                <a:ext cx="1123632" cy="29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6811711" y="4941069"/>
                <a:ext cx="0" cy="7577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Oval 138"/>
              <p:cNvSpPr/>
              <p:nvPr/>
            </p:nvSpPr>
            <p:spPr>
              <a:xfrm>
                <a:off x="6334242" y="5531655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6178676" y="5531655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6011586" y="5531655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844496" y="5534649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5688079" y="5531655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644621" y="5516940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6501332" y="5523977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 rot="16200000">
              <a:off x="5220498" y="2485055"/>
              <a:ext cx="334181" cy="213436"/>
              <a:chOff x="5463413" y="4524866"/>
              <a:chExt cx="334180" cy="213436"/>
            </a:xfrm>
            <a:solidFill>
              <a:srgbClr val="FD58EA"/>
            </a:solidFill>
          </p:grpSpPr>
          <p:sp>
            <p:nvSpPr>
              <p:cNvPr id="134" name="Chevron 133"/>
              <p:cNvSpPr/>
              <p:nvPr/>
            </p:nvSpPr>
            <p:spPr>
              <a:xfrm>
                <a:off x="5463413" y="4524866"/>
                <a:ext cx="167090" cy="213436"/>
              </a:xfrm>
              <a:prstGeom prst="chevron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5630503" y="4599569"/>
                <a:ext cx="167090" cy="45719"/>
              </a:xfrm>
              <a:prstGeom prst="rect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 rot="16200000">
              <a:off x="5570131" y="2477979"/>
              <a:ext cx="334181" cy="213436"/>
              <a:chOff x="5463413" y="4524866"/>
              <a:chExt cx="334180" cy="213436"/>
            </a:xfrm>
            <a:solidFill>
              <a:srgbClr val="FD58EA"/>
            </a:solidFill>
          </p:grpSpPr>
          <p:sp>
            <p:nvSpPr>
              <p:cNvPr id="132" name="Chevron 131"/>
              <p:cNvSpPr/>
              <p:nvPr/>
            </p:nvSpPr>
            <p:spPr>
              <a:xfrm>
                <a:off x="5463413" y="4524866"/>
                <a:ext cx="167090" cy="213436"/>
              </a:xfrm>
              <a:prstGeom prst="chevron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630503" y="4599569"/>
                <a:ext cx="167090" cy="45719"/>
              </a:xfrm>
              <a:prstGeom prst="rect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 rot="16200000">
              <a:off x="5915021" y="2480461"/>
              <a:ext cx="334181" cy="213436"/>
              <a:chOff x="5463413" y="4503521"/>
              <a:chExt cx="334180" cy="213436"/>
            </a:xfrm>
            <a:solidFill>
              <a:srgbClr val="FD58EA"/>
            </a:solidFill>
          </p:grpSpPr>
          <p:sp>
            <p:nvSpPr>
              <p:cNvPr id="130" name="Chevron 129"/>
              <p:cNvSpPr/>
              <p:nvPr/>
            </p:nvSpPr>
            <p:spPr>
              <a:xfrm>
                <a:off x="5463413" y="4503521"/>
                <a:ext cx="167090" cy="213436"/>
              </a:xfrm>
              <a:prstGeom prst="chevron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630503" y="4599569"/>
                <a:ext cx="167090" cy="45719"/>
              </a:xfrm>
              <a:prstGeom prst="rect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 rot="16200000">
              <a:off x="5372898" y="2225407"/>
              <a:ext cx="334181" cy="213436"/>
              <a:chOff x="5463413" y="4524866"/>
              <a:chExt cx="334180" cy="213436"/>
            </a:xfrm>
            <a:solidFill>
              <a:srgbClr val="FD58EA"/>
            </a:solidFill>
          </p:grpSpPr>
          <p:sp>
            <p:nvSpPr>
              <p:cNvPr id="128" name="Chevron 127"/>
              <p:cNvSpPr/>
              <p:nvPr/>
            </p:nvSpPr>
            <p:spPr>
              <a:xfrm>
                <a:off x="5463413" y="4524866"/>
                <a:ext cx="167090" cy="213436"/>
              </a:xfrm>
              <a:prstGeom prst="chevron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630503" y="4599569"/>
                <a:ext cx="167090" cy="45719"/>
              </a:xfrm>
              <a:prstGeom prst="rect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 rot="16200000">
              <a:off x="5752402" y="2313369"/>
              <a:ext cx="334181" cy="213436"/>
              <a:chOff x="5463413" y="4524866"/>
              <a:chExt cx="334180" cy="213436"/>
            </a:xfrm>
            <a:solidFill>
              <a:srgbClr val="FD58EA"/>
            </a:solidFill>
          </p:grpSpPr>
          <p:sp>
            <p:nvSpPr>
              <p:cNvPr id="126" name="Chevron 125"/>
              <p:cNvSpPr/>
              <p:nvPr/>
            </p:nvSpPr>
            <p:spPr>
              <a:xfrm>
                <a:off x="5463413" y="4524866"/>
                <a:ext cx="167090" cy="213436"/>
              </a:xfrm>
              <a:prstGeom prst="chevron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630503" y="4599569"/>
                <a:ext cx="167090" cy="45719"/>
              </a:xfrm>
              <a:prstGeom prst="rect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579316" y="3480530"/>
            <a:ext cx="1123633" cy="760695"/>
            <a:chOff x="5139905" y="2165035"/>
            <a:chExt cx="1123633" cy="760695"/>
          </a:xfrm>
        </p:grpSpPr>
        <p:grpSp>
          <p:nvGrpSpPr>
            <p:cNvPr id="149" name="Group 148"/>
            <p:cNvGrpSpPr/>
            <p:nvPr/>
          </p:nvGrpSpPr>
          <p:grpSpPr>
            <a:xfrm>
              <a:off x="5139905" y="2165035"/>
              <a:ext cx="1123633" cy="760695"/>
              <a:chOff x="5688078" y="4941069"/>
              <a:chExt cx="1123633" cy="76069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>
                <a:off x="5688078" y="4941069"/>
                <a:ext cx="0" cy="7577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H="1">
                <a:off x="5688079" y="5698770"/>
                <a:ext cx="1123632" cy="29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6811711" y="4941069"/>
                <a:ext cx="0" cy="7577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Oval 161"/>
              <p:cNvSpPr/>
              <p:nvPr/>
            </p:nvSpPr>
            <p:spPr>
              <a:xfrm>
                <a:off x="6334242" y="5531655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6178676" y="5531655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6011586" y="5531655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5844496" y="5534649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5688079" y="5531655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6644621" y="5516940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6501332" y="5523977"/>
                <a:ext cx="167090" cy="167115"/>
              </a:xfrm>
              <a:prstGeom prst="ellipse">
                <a:avLst/>
              </a:prstGeom>
              <a:solidFill>
                <a:srgbClr val="FF6E17"/>
              </a:solidFill>
              <a:ln>
                <a:solidFill>
                  <a:srgbClr val="FF6E1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 rot="16200000">
              <a:off x="5220498" y="2485055"/>
              <a:ext cx="334181" cy="213436"/>
              <a:chOff x="5463413" y="4524866"/>
              <a:chExt cx="334180" cy="213436"/>
            </a:xfrm>
            <a:solidFill>
              <a:srgbClr val="FD58EA"/>
            </a:solidFill>
          </p:grpSpPr>
          <p:sp>
            <p:nvSpPr>
              <p:cNvPr id="157" name="Chevron 156"/>
              <p:cNvSpPr/>
              <p:nvPr/>
            </p:nvSpPr>
            <p:spPr>
              <a:xfrm>
                <a:off x="5463413" y="4524866"/>
                <a:ext cx="167090" cy="213436"/>
              </a:xfrm>
              <a:prstGeom prst="chevron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5630503" y="4599569"/>
                <a:ext cx="167090" cy="45719"/>
              </a:xfrm>
              <a:prstGeom prst="rect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 rot="16200000">
              <a:off x="5570131" y="2477979"/>
              <a:ext cx="334181" cy="213436"/>
              <a:chOff x="5463413" y="4524866"/>
              <a:chExt cx="334180" cy="213436"/>
            </a:xfrm>
            <a:solidFill>
              <a:srgbClr val="FD58EA"/>
            </a:solidFill>
          </p:grpSpPr>
          <p:sp>
            <p:nvSpPr>
              <p:cNvPr id="155" name="Chevron 154"/>
              <p:cNvSpPr/>
              <p:nvPr/>
            </p:nvSpPr>
            <p:spPr>
              <a:xfrm>
                <a:off x="5463413" y="4524866"/>
                <a:ext cx="167090" cy="213436"/>
              </a:xfrm>
              <a:prstGeom prst="chevron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5630503" y="4599569"/>
                <a:ext cx="167090" cy="45719"/>
              </a:xfrm>
              <a:prstGeom prst="rect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 rot="16200000">
              <a:off x="5915021" y="2480461"/>
              <a:ext cx="334181" cy="213436"/>
              <a:chOff x="5463413" y="4503521"/>
              <a:chExt cx="334180" cy="213436"/>
            </a:xfrm>
            <a:solidFill>
              <a:srgbClr val="FD58EA"/>
            </a:solidFill>
          </p:grpSpPr>
          <p:sp>
            <p:nvSpPr>
              <p:cNvPr id="153" name="Chevron 152"/>
              <p:cNvSpPr/>
              <p:nvPr/>
            </p:nvSpPr>
            <p:spPr>
              <a:xfrm>
                <a:off x="5463413" y="4503521"/>
                <a:ext cx="167090" cy="213436"/>
              </a:xfrm>
              <a:prstGeom prst="chevron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630503" y="4599569"/>
                <a:ext cx="167090" cy="45719"/>
              </a:xfrm>
              <a:prstGeom prst="rect">
                <a:avLst/>
              </a:prstGeom>
              <a:grpFill/>
              <a:ln>
                <a:solidFill>
                  <a:srgbClr val="FD58E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9" name="Right Arrow 168"/>
          <p:cNvSpPr/>
          <p:nvPr/>
        </p:nvSpPr>
        <p:spPr>
          <a:xfrm>
            <a:off x="2978431" y="4063884"/>
            <a:ext cx="474225" cy="248493"/>
          </a:xfrm>
          <a:prstGeom prst="rightArrow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ight Arrow 169"/>
          <p:cNvSpPr/>
          <p:nvPr/>
        </p:nvSpPr>
        <p:spPr>
          <a:xfrm>
            <a:off x="5098596" y="4063884"/>
            <a:ext cx="474225" cy="248493"/>
          </a:xfrm>
          <a:prstGeom prst="rightArrow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Group 178"/>
          <p:cNvGrpSpPr/>
          <p:nvPr/>
        </p:nvGrpSpPr>
        <p:grpSpPr>
          <a:xfrm>
            <a:off x="2992141" y="3653306"/>
            <a:ext cx="213436" cy="334181"/>
            <a:chOff x="3818508" y="4301879"/>
            <a:chExt cx="213436" cy="334181"/>
          </a:xfrm>
          <a:solidFill>
            <a:srgbClr val="3DAD2C"/>
          </a:solidFill>
        </p:grpSpPr>
        <p:sp>
          <p:nvSpPr>
            <p:cNvPr id="180" name="Chevron 179"/>
            <p:cNvSpPr/>
            <p:nvPr/>
          </p:nvSpPr>
          <p:spPr>
            <a:xfrm rot="16200000">
              <a:off x="3841680" y="4445797"/>
              <a:ext cx="167091" cy="213436"/>
            </a:xfrm>
            <a:prstGeom prst="chevron">
              <a:avLst/>
            </a:prstGeom>
            <a:grpFill/>
            <a:ln>
              <a:solidFill>
                <a:srgbClr val="3DAD2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 rot="16200000">
              <a:off x="3832525" y="4362565"/>
              <a:ext cx="167091" cy="45719"/>
            </a:xfrm>
            <a:prstGeom prst="rect">
              <a:avLst/>
            </a:prstGeom>
            <a:grpFill/>
            <a:ln>
              <a:solidFill>
                <a:srgbClr val="3DAD2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Right Triangle 185"/>
          <p:cNvSpPr/>
          <p:nvPr/>
        </p:nvSpPr>
        <p:spPr>
          <a:xfrm rot="19012770">
            <a:off x="2995133" y="3423144"/>
            <a:ext cx="207452" cy="196460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Group 193"/>
          <p:cNvGrpSpPr/>
          <p:nvPr/>
        </p:nvGrpSpPr>
        <p:grpSpPr>
          <a:xfrm>
            <a:off x="3766501" y="3316634"/>
            <a:ext cx="1123633" cy="1040708"/>
            <a:chOff x="3525142" y="3609819"/>
            <a:chExt cx="1123633" cy="1040708"/>
          </a:xfrm>
        </p:grpSpPr>
        <p:grpSp>
          <p:nvGrpSpPr>
            <p:cNvPr id="195" name="Group 194"/>
            <p:cNvGrpSpPr/>
            <p:nvPr/>
          </p:nvGrpSpPr>
          <p:grpSpPr>
            <a:xfrm>
              <a:off x="3525142" y="3889832"/>
              <a:ext cx="1123633" cy="760695"/>
              <a:chOff x="5139905" y="2165035"/>
              <a:chExt cx="1123633" cy="760695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5139905" y="2165035"/>
                <a:ext cx="1123633" cy="760695"/>
                <a:chOff x="5688078" y="4941069"/>
                <a:chExt cx="1123633" cy="760695"/>
              </a:xfrm>
            </p:grpSpPr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5688078" y="4941069"/>
                  <a:ext cx="0" cy="75770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flipH="1">
                  <a:off x="5688079" y="5698770"/>
                  <a:ext cx="1123632" cy="29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6811711" y="4941069"/>
                  <a:ext cx="0" cy="75770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7" name="Oval 226"/>
                <p:cNvSpPr/>
                <p:nvPr/>
              </p:nvSpPr>
              <p:spPr>
                <a:xfrm>
                  <a:off x="6334242" y="5531655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6178676" y="5531655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6011586" y="5531655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5844496" y="5534649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5688079" y="5531655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6644621" y="5516940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6501332" y="5523977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/>
              <p:cNvGrpSpPr/>
              <p:nvPr/>
            </p:nvGrpSpPr>
            <p:grpSpPr>
              <a:xfrm rot="16200000">
                <a:off x="5220498" y="2485055"/>
                <a:ext cx="334181" cy="213436"/>
                <a:chOff x="5463413" y="4524866"/>
                <a:chExt cx="334180" cy="213436"/>
              </a:xfrm>
              <a:solidFill>
                <a:srgbClr val="FD58EA"/>
              </a:solidFill>
            </p:grpSpPr>
            <p:sp>
              <p:nvSpPr>
                <p:cNvPr id="222" name="Chevron 221"/>
                <p:cNvSpPr/>
                <p:nvPr/>
              </p:nvSpPr>
              <p:spPr>
                <a:xfrm>
                  <a:off x="5463413" y="4524866"/>
                  <a:ext cx="167090" cy="213436"/>
                </a:xfrm>
                <a:prstGeom prst="chevron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5630503" y="4599569"/>
                  <a:ext cx="167090" cy="45719"/>
                </a:xfrm>
                <a:prstGeom prst="rect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" name="Group 215"/>
              <p:cNvGrpSpPr/>
              <p:nvPr/>
            </p:nvGrpSpPr>
            <p:grpSpPr>
              <a:xfrm rot="16200000">
                <a:off x="5570131" y="2477979"/>
                <a:ext cx="334181" cy="213436"/>
                <a:chOff x="5463413" y="4524866"/>
                <a:chExt cx="334180" cy="213436"/>
              </a:xfrm>
              <a:solidFill>
                <a:srgbClr val="FD58EA"/>
              </a:solidFill>
            </p:grpSpPr>
            <p:sp>
              <p:nvSpPr>
                <p:cNvPr id="220" name="Chevron 219"/>
                <p:cNvSpPr/>
                <p:nvPr/>
              </p:nvSpPr>
              <p:spPr>
                <a:xfrm>
                  <a:off x="5463413" y="4524866"/>
                  <a:ext cx="167090" cy="213436"/>
                </a:xfrm>
                <a:prstGeom prst="chevron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5630503" y="4599569"/>
                  <a:ext cx="167090" cy="45719"/>
                </a:xfrm>
                <a:prstGeom prst="rect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/>
              <p:cNvGrpSpPr/>
              <p:nvPr/>
            </p:nvGrpSpPr>
            <p:grpSpPr>
              <a:xfrm rot="16200000">
                <a:off x="5915021" y="2480461"/>
                <a:ext cx="334181" cy="213436"/>
                <a:chOff x="5463413" y="4503521"/>
                <a:chExt cx="334180" cy="213436"/>
              </a:xfrm>
              <a:solidFill>
                <a:srgbClr val="FD58EA"/>
              </a:solidFill>
            </p:grpSpPr>
            <p:sp>
              <p:nvSpPr>
                <p:cNvPr id="218" name="Chevron 217"/>
                <p:cNvSpPr/>
                <p:nvPr/>
              </p:nvSpPr>
              <p:spPr>
                <a:xfrm>
                  <a:off x="5463413" y="4503521"/>
                  <a:ext cx="167090" cy="213436"/>
                </a:xfrm>
                <a:prstGeom prst="chevron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5630503" y="4599569"/>
                  <a:ext cx="167090" cy="45719"/>
                </a:xfrm>
                <a:prstGeom prst="rect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6" name="Group 195"/>
            <p:cNvGrpSpPr/>
            <p:nvPr/>
          </p:nvGrpSpPr>
          <p:grpSpPr>
            <a:xfrm>
              <a:off x="4018382" y="3869635"/>
              <a:ext cx="213436" cy="334181"/>
              <a:chOff x="3818508" y="4301879"/>
              <a:chExt cx="213436" cy="334181"/>
            </a:xfrm>
            <a:solidFill>
              <a:srgbClr val="3DAD2C"/>
            </a:solidFill>
          </p:grpSpPr>
          <p:sp>
            <p:nvSpPr>
              <p:cNvPr id="212" name="Chevron 211"/>
              <p:cNvSpPr/>
              <p:nvPr/>
            </p:nvSpPr>
            <p:spPr>
              <a:xfrm rot="16200000">
                <a:off x="3841680" y="4445797"/>
                <a:ext cx="167091" cy="213436"/>
              </a:xfrm>
              <a:prstGeom prst="chevron">
                <a:avLst/>
              </a:prstGeom>
              <a:grpFill/>
              <a:ln>
                <a:solidFill>
                  <a:srgbClr val="3DAD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16200000">
                <a:off x="3832525" y="4362565"/>
                <a:ext cx="167091" cy="45719"/>
              </a:xfrm>
              <a:prstGeom prst="rect">
                <a:avLst/>
              </a:prstGeom>
              <a:grpFill/>
              <a:ln>
                <a:solidFill>
                  <a:srgbClr val="3DAD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4385814" y="3860451"/>
              <a:ext cx="213436" cy="334181"/>
              <a:chOff x="3818508" y="4301879"/>
              <a:chExt cx="213436" cy="334181"/>
            </a:xfrm>
            <a:solidFill>
              <a:srgbClr val="3DAD2C"/>
            </a:solidFill>
          </p:grpSpPr>
          <p:sp>
            <p:nvSpPr>
              <p:cNvPr id="210" name="Chevron 209"/>
              <p:cNvSpPr/>
              <p:nvPr/>
            </p:nvSpPr>
            <p:spPr>
              <a:xfrm rot="16200000">
                <a:off x="3841680" y="4445797"/>
                <a:ext cx="167091" cy="213436"/>
              </a:xfrm>
              <a:prstGeom prst="chevron">
                <a:avLst/>
              </a:prstGeom>
              <a:grpFill/>
              <a:ln>
                <a:solidFill>
                  <a:srgbClr val="3DAD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6200000">
                <a:off x="3832525" y="4362565"/>
                <a:ext cx="167091" cy="45719"/>
              </a:xfrm>
              <a:prstGeom prst="rect">
                <a:avLst/>
              </a:prstGeom>
              <a:grpFill/>
              <a:ln>
                <a:solidFill>
                  <a:srgbClr val="3DAD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3647894" y="3631161"/>
              <a:ext cx="218088" cy="592852"/>
              <a:chOff x="3647894" y="3631161"/>
              <a:chExt cx="218088" cy="592852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3652546" y="3889832"/>
                <a:ext cx="213436" cy="334181"/>
                <a:chOff x="3818508" y="4301879"/>
                <a:chExt cx="213436" cy="334181"/>
              </a:xfrm>
              <a:solidFill>
                <a:srgbClr val="3DAD2C"/>
              </a:solidFill>
            </p:grpSpPr>
            <p:sp>
              <p:nvSpPr>
                <p:cNvPr id="208" name="Chevron 207"/>
                <p:cNvSpPr/>
                <p:nvPr/>
              </p:nvSpPr>
              <p:spPr>
                <a:xfrm rot="16200000">
                  <a:off x="3841680" y="4445797"/>
                  <a:ext cx="167091" cy="213436"/>
                </a:xfrm>
                <a:prstGeom prst="chevron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 rot="16200000">
                  <a:off x="3832525" y="4362565"/>
                  <a:ext cx="167091" cy="45719"/>
                </a:xfrm>
                <a:prstGeom prst="rect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7" name="Right Triangle 206"/>
              <p:cNvSpPr/>
              <p:nvPr/>
            </p:nvSpPr>
            <p:spPr>
              <a:xfrm rot="19012770">
                <a:off x="3647894" y="3631161"/>
                <a:ext cx="207452" cy="196460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9" name="Right Triangle 198"/>
            <p:cNvSpPr/>
            <p:nvPr/>
          </p:nvSpPr>
          <p:spPr>
            <a:xfrm rot="19012770">
              <a:off x="4011791" y="3620490"/>
              <a:ext cx="207452" cy="196460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ight Triangle 199"/>
            <p:cNvSpPr/>
            <p:nvPr/>
          </p:nvSpPr>
          <p:spPr>
            <a:xfrm rot="19012770">
              <a:off x="4383425" y="3609819"/>
              <a:ext cx="207452" cy="196460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1" name="Group 200"/>
            <p:cNvGrpSpPr/>
            <p:nvPr/>
          </p:nvGrpSpPr>
          <p:grpSpPr>
            <a:xfrm>
              <a:off x="3800294" y="3783561"/>
              <a:ext cx="218088" cy="592852"/>
              <a:chOff x="3647894" y="3631161"/>
              <a:chExt cx="218088" cy="592852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3652546" y="3889832"/>
                <a:ext cx="213436" cy="334181"/>
                <a:chOff x="3818508" y="4301879"/>
                <a:chExt cx="213436" cy="334181"/>
              </a:xfrm>
              <a:solidFill>
                <a:srgbClr val="3DAD2C"/>
              </a:solidFill>
            </p:grpSpPr>
            <p:sp>
              <p:nvSpPr>
                <p:cNvPr id="204" name="Chevron 203"/>
                <p:cNvSpPr/>
                <p:nvPr/>
              </p:nvSpPr>
              <p:spPr>
                <a:xfrm rot="16200000">
                  <a:off x="3841680" y="4445797"/>
                  <a:ext cx="167091" cy="213436"/>
                </a:xfrm>
                <a:prstGeom prst="chevron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 rot="16200000">
                  <a:off x="3832525" y="4362565"/>
                  <a:ext cx="167091" cy="45719"/>
                </a:xfrm>
                <a:prstGeom prst="rect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3" name="Right Triangle 202"/>
              <p:cNvSpPr/>
              <p:nvPr/>
            </p:nvSpPr>
            <p:spPr>
              <a:xfrm rot="19012770">
                <a:off x="3647894" y="3631161"/>
                <a:ext cx="207452" cy="196460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4" name="Right Arrow 233"/>
          <p:cNvSpPr/>
          <p:nvPr/>
        </p:nvSpPr>
        <p:spPr>
          <a:xfrm>
            <a:off x="7065388" y="4056657"/>
            <a:ext cx="474225" cy="248493"/>
          </a:xfrm>
          <a:prstGeom prst="rightArrow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6" name="Group 235"/>
          <p:cNvGrpSpPr/>
          <p:nvPr/>
        </p:nvGrpSpPr>
        <p:grpSpPr>
          <a:xfrm>
            <a:off x="5735699" y="3459248"/>
            <a:ext cx="1123633" cy="1040708"/>
            <a:chOff x="3525142" y="3609819"/>
            <a:chExt cx="1123633" cy="1040708"/>
          </a:xfrm>
        </p:grpSpPr>
        <p:grpSp>
          <p:nvGrpSpPr>
            <p:cNvPr id="237" name="Group 236"/>
            <p:cNvGrpSpPr/>
            <p:nvPr/>
          </p:nvGrpSpPr>
          <p:grpSpPr>
            <a:xfrm>
              <a:off x="3525142" y="3889832"/>
              <a:ext cx="1123633" cy="760695"/>
              <a:chOff x="5139905" y="2165035"/>
              <a:chExt cx="1123633" cy="760695"/>
            </a:xfrm>
          </p:grpSpPr>
          <p:grpSp>
            <p:nvGrpSpPr>
              <p:cNvPr id="251" name="Group 250"/>
              <p:cNvGrpSpPr/>
              <p:nvPr/>
            </p:nvGrpSpPr>
            <p:grpSpPr>
              <a:xfrm>
                <a:off x="5139905" y="2165035"/>
                <a:ext cx="1123633" cy="760695"/>
                <a:chOff x="5688078" y="4941069"/>
                <a:chExt cx="1123633" cy="760695"/>
              </a:xfrm>
            </p:grpSpPr>
            <p:cxnSp>
              <p:nvCxnSpPr>
                <p:cNvPr id="261" name="Straight Connector 260"/>
                <p:cNvCxnSpPr/>
                <p:nvPr/>
              </p:nvCxnSpPr>
              <p:spPr>
                <a:xfrm>
                  <a:off x="5688078" y="4941069"/>
                  <a:ext cx="0" cy="75770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flipH="1">
                  <a:off x="5688079" y="5698770"/>
                  <a:ext cx="1123632" cy="29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6811711" y="4941069"/>
                  <a:ext cx="0" cy="75770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4" name="Oval 263"/>
                <p:cNvSpPr/>
                <p:nvPr/>
              </p:nvSpPr>
              <p:spPr>
                <a:xfrm>
                  <a:off x="6334242" y="5531655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>
                  <a:off x="6178676" y="5531655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>
                  <a:off x="6011586" y="5531655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5844496" y="5534649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>
                  <a:off x="5688079" y="5531655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Oval 268"/>
                <p:cNvSpPr/>
                <p:nvPr/>
              </p:nvSpPr>
              <p:spPr>
                <a:xfrm>
                  <a:off x="6644621" y="5516940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>
                  <a:off x="6501332" y="5523977"/>
                  <a:ext cx="167090" cy="167115"/>
                </a:xfrm>
                <a:prstGeom prst="ellipse">
                  <a:avLst/>
                </a:prstGeom>
                <a:solidFill>
                  <a:srgbClr val="FF6E17"/>
                </a:solidFill>
                <a:ln>
                  <a:solidFill>
                    <a:srgbClr val="FF6E1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2" name="Group 251"/>
              <p:cNvGrpSpPr/>
              <p:nvPr/>
            </p:nvGrpSpPr>
            <p:grpSpPr>
              <a:xfrm rot="16200000">
                <a:off x="5220498" y="2485055"/>
                <a:ext cx="334181" cy="213436"/>
                <a:chOff x="5463413" y="4524866"/>
                <a:chExt cx="334180" cy="213436"/>
              </a:xfrm>
              <a:solidFill>
                <a:srgbClr val="FD58EA"/>
              </a:solidFill>
            </p:grpSpPr>
            <p:sp>
              <p:nvSpPr>
                <p:cNvPr id="259" name="Chevron 258"/>
                <p:cNvSpPr/>
                <p:nvPr/>
              </p:nvSpPr>
              <p:spPr>
                <a:xfrm>
                  <a:off x="5463413" y="4524866"/>
                  <a:ext cx="167090" cy="213436"/>
                </a:xfrm>
                <a:prstGeom prst="chevron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5630503" y="4599569"/>
                  <a:ext cx="167090" cy="45719"/>
                </a:xfrm>
                <a:prstGeom prst="rect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3" name="Group 252"/>
              <p:cNvGrpSpPr/>
              <p:nvPr/>
            </p:nvGrpSpPr>
            <p:grpSpPr>
              <a:xfrm rot="16200000">
                <a:off x="5570131" y="2477979"/>
                <a:ext cx="334181" cy="213436"/>
                <a:chOff x="5463413" y="4524866"/>
                <a:chExt cx="334180" cy="213436"/>
              </a:xfrm>
              <a:solidFill>
                <a:srgbClr val="FD58EA"/>
              </a:solidFill>
            </p:grpSpPr>
            <p:sp>
              <p:nvSpPr>
                <p:cNvPr id="257" name="Chevron 256"/>
                <p:cNvSpPr/>
                <p:nvPr/>
              </p:nvSpPr>
              <p:spPr>
                <a:xfrm>
                  <a:off x="5463413" y="4524866"/>
                  <a:ext cx="167090" cy="213436"/>
                </a:xfrm>
                <a:prstGeom prst="chevron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5630503" y="4599569"/>
                  <a:ext cx="167090" cy="45719"/>
                </a:xfrm>
                <a:prstGeom prst="rect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4" name="Group 253"/>
              <p:cNvGrpSpPr/>
              <p:nvPr/>
            </p:nvGrpSpPr>
            <p:grpSpPr>
              <a:xfrm rot="16200000">
                <a:off x="5915021" y="2480461"/>
                <a:ext cx="334181" cy="213436"/>
                <a:chOff x="5463413" y="4503521"/>
                <a:chExt cx="334180" cy="213436"/>
              </a:xfrm>
              <a:solidFill>
                <a:srgbClr val="FD58EA"/>
              </a:solidFill>
            </p:grpSpPr>
            <p:sp>
              <p:nvSpPr>
                <p:cNvPr id="255" name="Chevron 254"/>
                <p:cNvSpPr/>
                <p:nvPr/>
              </p:nvSpPr>
              <p:spPr>
                <a:xfrm>
                  <a:off x="5463413" y="4503521"/>
                  <a:ext cx="167090" cy="213436"/>
                </a:xfrm>
                <a:prstGeom prst="chevron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5630503" y="4599569"/>
                  <a:ext cx="167090" cy="45719"/>
                </a:xfrm>
                <a:prstGeom prst="rect">
                  <a:avLst/>
                </a:prstGeom>
                <a:grpFill/>
                <a:ln>
                  <a:solidFill>
                    <a:srgbClr val="FD58E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8" name="Group 237"/>
            <p:cNvGrpSpPr/>
            <p:nvPr/>
          </p:nvGrpSpPr>
          <p:grpSpPr>
            <a:xfrm>
              <a:off x="4018382" y="3869635"/>
              <a:ext cx="213436" cy="334181"/>
              <a:chOff x="3818508" y="4301879"/>
              <a:chExt cx="213436" cy="334181"/>
            </a:xfrm>
            <a:solidFill>
              <a:srgbClr val="3DAD2C"/>
            </a:solidFill>
          </p:grpSpPr>
          <p:sp>
            <p:nvSpPr>
              <p:cNvPr id="249" name="Chevron 248"/>
              <p:cNvSpPr/>
              <p:nvPr/>
            </p:nvSpPr>
            <p:spPr>
              <a:xfrm rot="16200000">
                <a:off x="3841680" y="4445797"/>
                <a:ext cx="167091" cy="213436"/>
              </a:xfrm>
              <a:prstGeom prst="chevron">
                <a:avLst/>
              </a:prstGeom>
              <a:grpFill/>
              <a:ln>
                <a:solidFill>
                  <a:srgbClr val="3DAD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 rot="16200000">
                <a:off x="3832525" y="4362565"/>
                <a:ext cx="167091" cy="45719"/>
              </a:xfrm>
              <a:prstGeom prst="rect">
                <a:avLst/>
              </a:prstGeom>
              <a:grpFill/>
              <a:ln>
                <a:solidFill>
                  <a:srgbClr val="3DAD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4385814" y="3860451"/>
              <a:ext cx="213436" cy="334181"/>
              <a:chOff x="3818508" y="4301879"/>
              <a:chExt cx="213436" cy="334181"/>
            </a:xfrm>
            <a:solidFill>
              <a:srgbClr val="3DAD2C"/>
            </a:solidFill>
          </p:grpSpPr>
          <p:sp>
            <p:nvSpPr>
              <p:cNvPr id="247" name="Chevron 246"/>
              <p:cNvSpPr/>
              <p:nvPr/>
            </p:nvSpPr>
            <p:spPr>
              <a:xfrm rot="16200000">
                <a:off x="3841680" y="4445797"/>
                <a:ext cx="167091" cy="213436"/>
              </a:xfrm>
              <a:prstGeom prst="chevron">
                <a:avLst/>
              </a:prstGeom>
              <a:grpFill/>
              <a:ln>
                <a:solidFill>
                  <a:srgbClr val="3DAD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 rot="16200000">
                <a:off x="3832525" y="4362565"/>
                <a:ext cx="167091" cy="45719"/>
              </a:xfrm>
              <a:prstGeom prst="rect">
                <a:avLst/>
              </a:prstGeom>
              <a:grpFill/>
              <a:ln>
                <a:solidFill>
                  <a:srgbClr val="3DAD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0" name="Group 239"/>
            <p:cNvGrpSpPr/>
            <p:nvPr/>
          </p:nvGrpSpPr>
          <p:grpSpPr>
            <a:xfrm>
              <a:off x="3647894" y="3631161"/>
              <a:ext cx="218088" cy="592852"/>
              <a:chOff x="3647894" y="3631161"/>
              <a:chExt cx="218088" cy="592852"/>
            </a:xfrm>
          </p:grpSpPr>
          <p:grpSp>
            <p:nvGrpSpPr>
              <p:cNvPr id="243" name="Group 242"/>
              <p:cNvGrpSpPr/>
              <p:nvPr/>
            </p:nvGrpSpPr>
            <p:grpSpPr>
              <a:xfrm>
                <a:off x="3652546" y="3889832"/>
                <a:ext cx="213436" cy="334181"/>
                <a:chOff x="3818508" y="4301879"/>
                <a:chExt cx="213436" cy="334181"/>
              </a:xfrm>
              <a:solidFill>
                <a:srgbClr val="3DAD2C"/>
              </a:solidFill>
            </p:grpSpPr>
            <p:sp>
              <p:nvSpPr>
                <p:cNvPr id="245" name="Chevron 244"/>
                <p:cNvSpPr/>
                <p:nvPr/>
              </p:nvSpPr>
              <p:spPr>
                <a:xfrm rot="16200000">
                  <a:off x="3841680" y="4445797"/>
                  <a:ext cx="167091" cy="213436"/>
                </a:xfrm>
                <a:prstGeom prst="chevron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 rot="16200000">
                  <a:off x="3832525" y="4362565"/>
                  <a:ext cx="167091" cy="45719"/>
                </a:xfrm>
                <a:prstGeom prst="rect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4" name="Right Triangle 243"/>
              <p:cNvSpPr/>
              <p:nvPr/>
            </p:nvSpPr>
            <p:spPr>
              <a:xfrm rot="19012770">
                <a:off x="3647894" y="3631161"/>
                <a:ext cx="207452" cy="196460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1" name="Right Triangle 240"/>
            <p:cNvSpPr/>
            <p:nvPr/>
          </p:nvSpPr>
          <p:spPr>
            <a:xfrm rot="19012770">
              <a:off x="4011791" y="3620490"/>
              <a:ext cx="207452" cy="196460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ight Triangle 241"/>
            <p:cNvSpPr/>
            <p:nvPr/>
          </p:nvSpPr>
          <p:spPr>
            <a:xfrm rot="19012770">
              <a:off x="4383425" y="3609819"/>
              <a:ext cx="207452" cy="196460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3627662" y="4892865"/>
            <a:ext cx="1123633" cy="1129994"/>
            <a:chOff x="1385737" y="4947997"/>
            <a:chExt cx="1123633" cy="1129994"/>
          </a:xfrm>
        </p:grpSpPr>
        <p:grpSp>
          <p:nvGrpSpPr>
            <p:cNvPr id="193" name="Group 192"/>
            <p:cNvGrpSpPr/>
            <p:nvPr/>
          </p:nvGrpSpPr>
          <p:grpSpPr>
            <a:xfrm>
              <a:off x="1385737" y="5037283"/>
              <a:ext cx="1123633" cy="1040708"/>
              <a:chOff x="3525142" y="3609819"/>
              <a:chExt cx="1123633" cy="104070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525142" y="3889832"/>
                <a:ext cx="1123633" cy="760695"/>
                <a:chOff x="5139905" y="2165035"/>
                <a:chExt cx="1123633" cy="760695"/>
              </a:xfrm>
            </p:grpSpPr>
            <p:grpSp>
              <p:nvGrpSpPr>
                <p:cNvPr id="90" name="Group 89"/>
                <p:cNvGrpSpPr/>
                <p:nvPr/>
              </p:nvGrpSpPr>
              <p:grpSpPr>
                <a:xfrm>
                  <a:off x="5139905" y="2165035"/>
                  <a:ext cx="1123633" cy="760695"/>
                  <a:chOff x="5688078" y="4941069"/>
                  <a:chExt cx="1123633" cy="760695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5688078" y="4941069"/>
                    <a:ext cx="0" cy="75770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5688079" y="5698770"/>
                    <a:ext cx="1123632" cy="2994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6811711" y="4941069"/>
                    <a:ext cx="0" cy="75770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Oval 93"/>
                  <p:cNvSpPr/>
                  <p:nvPr/>
                </p:nvSpPr>
                <p:spPr>
                  <a:xfrm>
                    <a:off x="6334242" y="5531655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6178676" y="5531655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6011586" y="5531655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5844496" y="5534649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5688079" y="5531655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6644621" y="5516940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6501332" y="5523977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5"/>
                <p:cNvGrpSpPr/>
                <p:nvPr/>
              </p:nvGrpSpPr>
              <p:grpSpPr>
                <a:xfrm rot="16200000">
                  <a:off x="5220498" y="2485055"/>
                  <a:ext cx="334181" cy="213436"/>
                  <a:chOff x="5463413" y="4524866"/>
                  <a:chExt cx="334180" cy="213436"/>
                </a:xfrm>
                <a:solidFill>
                  <a:srgbClr val="FD58EA"/>
                </a:solidFill>
              </p:grpSpPr>
              <p:sp>
                <p:nvSpPr>
                  <p:cNvPr id="14" name="Chevron 13"/>
                  <p:cNvSpPr/>
                  <p:nvPr/>
                </p:nvSpPr>
                <p:spPr>
                  <a:xfrm>
                    <a:off x="5463413" y="4524866"/>
                    <a:ext cx="167090" cy="213436"/>
                  </a:xfrm>
                  <a:prstGeom prst="chevron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5630503" y="4599569"/>
                    <a:ext cx="167090" cy="45719"/>
                  </a:xfrm>
                  <a:prstGeom prst="rect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 rot="16200000">
                  <a:off x="5570131" y="2477979"/>
                  <a:ext cx="334181" cy="213436"/>
                  <a:chOff x="5463413" y="4524866"/>
                  <a:chExt cx="334180" cy="213436"/>
                </a:xfrm>
                <a:solidFill>
                  <a:srgbClr val="FD58EA"/>
                </a:solidFill>
              </p:grpSpPr>
              <p:sp>
                <p:nvSpPr>
                  <p:cNvPr id="104" name="Chevron 103"/>
                  <p:cNvSpPr/>
                  <p:nvPr/>
                </p:nvSpPr>
                <p:spPr>
                  <a:xfrm>
                    <a:off x="5463413" y="4524866"/>
                    <a:ext cx="167090" cy="213436"/>
                  </a:xfrm>
                  <a:prstGeom prst="chevron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5630503" y="4599569"/>
                    <a:ext cx="167090" cy="45719"/>
                  </a:xfrm>
                  <a:prstGeom prst="rect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05"/>
                <p:cNvGrpSpPr/>
                <p:nvPr/>
              </p:nvGrpSpPr>
              <p:grpSpPr>
                <a:xfrm rot="16200000">
                  <a:off x="5915021" y="2480461"/>
                  <a:ext cx="334181" cy="213436"/>
                  <a:chOff x="5463413" y="4503521"/>
                  <a:chExt cx="334180" cy="213436"/>
                </a:xfrm>
                <a:solidFill>
                  <a:srgbClr val="FD58EA"/>
                </a:solidFill>
              </p:grpSpPr>
              <p:sp>
                <p:nvSpPr>
                  <p:cNvPr id="107" name="Chevron 106"/>
                  <p:cNvSpPr/>
                  <p:nvPr/>
                </p:nvSpPr>
                <p:spPr>
                  <a:xfrm>
                    <a:off x="5463413" y="4503521"/>
                    <a:ext cx="167090" cy="213436"/>
                  </a:xfrm>
                  <a:prstGeom prst="chevron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5630503" y="4599569"/>
                    <a:ext cx="167090" cy="45719"/>
                  </a:xfrm>
                  <a:prstGeom prst="rect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3" name="Group 172"/>
              <p:cNvGrpSpPr/>
              <p:nvPr/>
            </p:nvGrpSpPr>
            <p:grpSpPr>
              <a:xfrm>
                <a:off x="4018382" y="3869635"/>
                <a:ext cx="213436" cy="334181"/>
                <a:chOff x="3818508" y="4301879"/>
                <a:chExt cx="213436" cy="334181"/>
              </a:xfrm>
              <a:solidFill>
                <a:srgbClr val="3DAD2C"/>
              </a:solidFill>
            </p:grpSpPr>
            <p:sp>
              <p:nvSpPr>
                <p:cNvPr id="174" name="Chevron 173"/>
                <p:cNvSpPr/>
                <p:nvPr/>
              </p:nvSpPr>
              <p:spPr>
                <a:xfrm rot="16200000">
                  <a:off x="3841680" y="4445797"/>
                  <a:ext cx="167091" cy="213436"/>
                </a:xfrm>
                <a:prstGeom prst="chevron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 rot="16200000">
                  <a:off x="3832525" y="4362565"/>
                  <a:ext cx="167091" cy="45719"/>
                </a:xfrm>
                <a:prstGeom prst="rect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6" name="Group 175"/>
              <p:cNvGrpSpPr/>
              <p:nvPr/>
            </p:nvGrpSpPr>
            <p:grpSpPr>
              <a:xfrm>
                <a:off x="4385814" y="3860451"/>
                <a:ext cx="213436" cy="334181"/>
                <a:chOff x="3818508" y="4301879"/>
                <a:chExt cx="213436" cy="334181"/>
              </a:xfrm>
              <a:solidFill>
                <a:srgbClr val="3DAD2C"/>
              </a:solidFill>
            </p:grpSpPr>
            <p:sp>
              <p:nvSpPr>
                <p:cNvPr id="177" name="Chevron 176"/>
                <p:cNvSpPr/>
                <p:nvPr/>
              </p:nvSpPr>
              <p:spPr>
                <a:xfrm rot="16200000">
                  <a:off x="3841680" y="4445797"/>
                  <a:ext cx="167091" cy="213436"/>
                </a:xfrm>
                <a:prstGeom prst="chevron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 rot="16200000">
                  <a:off x="3832525" y="4362565"/>
                  <a:ext cx="167091" cy="45719"/>
                </a:xfrm>
                <a:prstGeom prst="rect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3647894" y="3631161"/>
                <a:ext cx="218088" cy="592852"/>
                <a:chOff x="3647894" y="3631161"/>
                <a:chExt cx="218088" cy="592852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3652546" y="3889832"/>
                  <a:ext cx="213436" cy="334181"/>
                  <a:chOff x="3818508" y="4301879"/>
                  <a:chExt cx="213436" cy="334181"/>
                </a:xfrm>
                <a:solidFill>
                  <a:srgbClr val="3DAD2C"/>
                </a:solidFill>
              </p:grpSpPr>
              <p:sp>
                <p:nvSpPr>
                  <p:cNvPr id="171" name="Chevron 170"/>
                  <p:cNvSpPr/>
                  <p:nvPr/>
                </p:nvSpPr>
                <p:spPr>
                  <a:xfrm rot="16200000">
                    <a:off x="3841680" y="4445797"/>
                    <a:ext cx="167091" cy="213436"/>
                  </a:xfrm>
                  <a:prstGeom prst="chevron">
                    <a:avLst/>
                  </a:prstGeom>
                  <a:grpFill/>
                  <a:ln>
                    <a:solidFill>
                      <a:srgbClr val="3DAD2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 rot="16200000">
                    <a:off x="3832525" y="4362565"/>
                    <a:ext cx="167091" cy="45719"/>
                  </a:xfrm>
                  <a:prstGeom prst="rect">
                    <a:avLst/>
                  </a:prstGeom>
                  <a:grpFill/>
                  <a:ln>
                    <a:solidFill>
                      <a:srgbClr val="3DAD2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3" name="Right Triangle 182"/>
                <p:cNvSpPr/>
                <p:nvPr/>
              </p:nvSpPr>
              <p:spPr>
                <a:xfrm rot="19012770">
                  <a:off x="3647894" y="3631161"/>
                  <a:ext cx="207452" cy="196460"/>
                </a:xfrm>
                <a:prstGeom prst="rtTriangl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4" name="Right Triangle 183"/>
              <p:cNvSpPr/>
              <p:nvPr/>
            </p:nvSpPr>
            <p:spPr>
              <a:xfrm rot="19012770">
                <a:off x="4011791" y="3620490"/>
                <a:ext cx="207452" cy="196460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ight Triangle 184"/>
              <p:cNvSpPr/>
              <p:nvPr/>
            </p:nvSpPr>
            <p:spPr>
              <a:xfrm rot="19012770">
                <a:off x="4383425" y="3609819"/>
                <a:ext cx="207452" cy="196460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5" name="Oval 234"/>
            <p:cNvSpPr/>
            <p:nvPr/>
          </p:nvSpPr>
          <p:spPr>
            <a:xfrm>
              <a:off x="1512891" y="4962712"/>
              <a:ext cx="167090" cy="167115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1893034" y="4968232"/>
              <a:ext cx="167090" cy="167115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2255250" y="4947997"/>
              <a:ext cx="167090" cy="167115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1377933" y="4838120"/>
            <a:ext cx="1123633" cy="1129994"/>
            <a:chOff x="1385737" y="4947997"/>
            <a:chExt cx="1123633" cy="1129994"/>
          </a:xfrm>
        </p:grpSpPr>
        <p:grpSp>
          <p:nvGrpSpPr>
            <p:cNvPr id="275" name="Group 274"/>
            <p:cNvGrpSpPr/>
            <p:nvPr/>
          </p:nvGrpSpPr>
          <p:grpSpPr>
            <a:xfrm>
              <a:off x="1385737" y="5037283"/>
              <a:ext cx="1123633" cy="1040708"/>
              <a:chOff x="3525142" y="3609819"/>
              <a:chExt cx="1123633" cy="1040708"/>
            </a:xfrm>
          </p:grpSpPr>
          <p:grpSp>
            <p:nvGrpSpPr>
              <p:cNvPr id="279" name="Group 278"/>
              <p:cNvGrpSpPr/>
              <p:nvPr/>
            </p:nvGrpSpPr>
            <p:grpSpPr>
              <a:xfrm>
                <a:off x="3525142" y="3889832"/>
                <a:ext cx="1123633" cy="760695"/>
                <a:chOff x="5139905" y="2165035"/>
                <a:chExt cx="1123633" cy="760695"/>
              </a:xfrm>
            </p:grpSpPr>
            <p:grpSp>
              <p:nvGrpSpPr>
                <p:cNvPr id="293" name="Group 292"/>
                <p:cNvGrpSpPr/>
                <p:nvPr/>
              </p:nvGrpSpPr>
              <p:grpSpPr>
                <a:xfrm>
                  <a:off x="5139905" y="2165035"/>
                  <a:ext cx="1123633" cy="760695"/>
                  <a:chOff x="5688078" y="4941069"/>
                  <a:chExt cx="1123633" cy="760695"/>
                </a:xfrm>
              </p:grpSpPr>
              <p:cxnSp>
                <p:nvCxnSpPr>
                  <p:cNvPr id="303" name="Straight Connector 302"/>
                  <p:cNvCxnSpPr/>
                  <p:nvPr/>
                </p:nvCxnSpPr>
                <p:spPr>
                  <a:xfrm>
                    <a:off x="5688078" y="4941069"/>
                    <a:ext cx="0" cy="75770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/>
                  <p:cNvCxnSpPr/>
                  <p:nvPr/>
                </p:nvCxnSpPr>
                <p:spPr>
                  <a:xfrm flipH="1">
                    <a:off x="5688079" y="5698770"/>
                    <a:ext cx="1123632" cy="2994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/>
                  <p:cNvCxnSpPr/>
                  <p:nvPr/>
                </p:nvCxnSpPr>
                <p:spPr>
                  <a:xfrm>
                    <a:off x="6811711" y="4941069"/>
                    <a:ext cx="0" cy="75770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6" name="Oval 305"/>
                  <p:cNvSpPr/>
                  <p:nvPr/>
                </p:nvSpPr>
                <p:spPr>
                  <a:xfrm>
                    <a:off x="6334242" y="5531655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Oval 306"/>
                  <p:cNvSpPr/>
                  <p:nvPr/>
                </p:nvSpPr>
                <p:spPr>
                  <a:xfrm>
                    <a:off x="6178676" y="5531655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Oval 307"/>
                  <p:cNvSpPr/>
                  <p:nvPr/>
                </p:nvSpPr>
                <p:spPr>
                  <a:xfrm>
                    <a:off x="6011586" y="5531655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Oval 308"/>
                  <p:cNvSpPr/>
                  <p:nvPr/>
                </p:nvSpPr>
                <p:spPr>
                  <a:xfrm>
                    <a:off x="5844496" y="5534649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Oval 309"/>
                  <p:cNvSpPr/>
                  <p:nvPr/>
                </p:nvSpPr>
                <p:spPr>
                  <a:xfrm>
                    <a:off x="5688079" y="5531655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Oval 310"/>
                  <p:cNvSpPr/>
                  <p:nvPr/>
                </p:nvSpPr>
                <p:spPr>
                  <a:xfrm>
                    <a:off x="6644621" y="5516940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" name="Oval 311"/>
                  <p:cNvSpPr/>
                  <p:nvPr/>
                </p:nvSpPr>
                <p:spPr>
                  <a:xfrm>
                    <a:off x="6501332" y="5523977"/>
                    <a:ext cx="167090" cy="167115"/>
                  </a:xfrm>
                  <a:prstGeom prst="ellipse">
                    <a:avLst/>
                  </a:prstGeom>
                  <a:solidFill>
                    <a:srgbClr val="FF6E17"/>
                  </a:solidFill>
                  <a:ln>
                    <a:solidFill>
                      <a:srgbClr val="FF6E17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4" name="Group 293"/>
                <p:cNvGrpSpPr/>
                <p:nvPr/>
              </p:nvGrpSpPr>
              <p:grpSpPr>
                <a:xfrm rot="16200000">
                  <a:off x="5220498" y="2485055"/>
                  <a:ext cx="334181" cy="213436"/>
                  <a:chOff x="5463413" y="4524866"/>
                  <a:chExt cx="334180" cy="213436"/>
                </a:xfrm>
                <a:solidFill>
                  <a:srgbClr val="FD58EA"/>
                </a:solidFill>
              </p:grpSpPr>
              <p:sp>
                <p:nvSpPr>
                  <p:cNvPr id="301" name="Chevron 300"/>
                  <p:cNvSpPr/>
                  <p:nvPr/>
                </p:nvSpPr>
                <p:spPr>
                  <a:xfrm>
                    <a:off x="5463413" y="4524866"/>
                    <a:ext cx="167090" cy="213436"/>
                  </a:xfrm>
                  <a:prstGeom prst="chevron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>
                  <a:xfrm>
                    <a:off x="5630503" y="4599569"/>
                    <a:ext cx="167090" cy="45719"/>
                  </a:xfrm>
                  <a:prstGeom prst="rect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5" name="Group 294"/>
                <p:cNvGrpSpPr/>
                <p:nvPr/>
              </p:nvGrpSpPr>
              <p:grpSpPr>
                <a:xfrm rot="16200000">
                  <a:off x="5570131" y="2477979"/>
                  <a:ext cx="334181" cy="213436"/>
                  <a:chOff x="5463413" y="4524866"/>
                  <a:chExt cx="334180" cy="213436"/>
                </a:xfrm>
                <a:solidFill>
                  <a:srgbClr val="FD58EA"/>
                </a:solidFill>
              </p:grpSpPr>
              <p:sp>
                <p:nvSpPr>
                  <p:cNvPr id="299" name="Chevron 298"/>
                  <p:cNvSpPr/>
                  <p:nvPr/>
                </p:nvSpPr>
                <p:spPr>
                  <a:xfrm>
                    <a:off x="5463413" y="4524866"/>
                    <a:ext cx="167090" cy="213436"/>
                  </a:xfrm>
                  <a:prstGeom prst="chevron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>
                  <a:xfrm>
                    <a:off x="5630503" y="4599569"/>
                    <a:ext cx="167090" cy="45719"/>
                  </a:xfrm>
                  <a:prstGeom prst="rect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6" name="Group 295"/>
                <p:cNvGrpSpPr/>
                <p:nvPr/>
              </p:nvGrpSpPr>
              <p:grpSpPr>
                <a:xfrm rot="16200000">
                  <a:off x="5915021" y="2480461"/>
                  <a:ext cx="334181" cy="213436"/>
                  <a:chOff x="5463413" y="4503521"/>
                  <a:chExt cx="334180" cy="213436"/>
                </a:xfrm>
                <a:solidFill>
                  <a:srgbClr val="FD58EA"/>
                </a:solidFill>
              </p:grpSpPr>
              <p:sp>
                <p:nvSpPr>
                  <p:cNvPr id="297" name="Chevron 296"/>
                  <p:cNvSpPr/>
                  <p:nvPr/>
                </p:nvSpPr>
                <p:spPr>
                  <a:xfrm>
                    <a:off x="5463413" y="4503521"/>
                    <a:ext cx="167090" cy="213436"/>
                  </a:xfrm>
                  <a:prstGeom prst="chevron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>
                  <a:xfrm>
                    <a:off x="5630503" y="4599569"/>
                    <a:ext cx="167090" cy="45719"/>
                  </a:xfrm>
                  <a:prstGeom prst="rect">
                    <a:avLst/>
                  </a:prstGeom>
                  <a:grpFill/>
                  <a:ln>
                    <a:solidFill>
                      <a:srgbClr val="FD58E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80" name="Group 279"/>
              <p:cNvGrpSpPr/>
              <p:nvPr/>
            </p:nvGrpSpPr>
            <p:grpSpPr>
              <a:xfrm>
                <a:off x="4018382" y="3869635"/>
                <a:ext cx="213436" cy="334181"/>
                <a:chOff x="3818508" y="4301879"/>
                <a:chExt cx="213436" cy="334181"/>
              </a:xfrm>
              <a:solidFill>
                <a:srgbClr val="3DAD2C"/>
              </a:solidFill>
            </p:grpSpPr>
            <p:sp>
              <p:nvSpPr>
                <p:cNvPr id="291" name="Chevron 290"/>
                <p:cNvSpPr/>
                <p:nvPr/>
              </p:nvSpPr>
              <p:spPr>
                <a:xfrm rot="16200000">
                  <a:off x="3841680" y="4445797"/>
                  <a:ext cx="167091" cy="213436"/>
                </a:xfrm>
                <a:prstGeom prst="chevron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 rot="16200000">
                  <a:off x="3832525" y="4362565"/>
                  <a:ext cx="167091" cy="45719"/>
                </a:xfrm>
                <a:prstGeom prst="rect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1" name="Group 280"/>
              <p:cNvGrpSpPr/>
              <p:nvPr/>
            </p:nvGrpSpPr>
            <p:grpSpPr>
              <a:xfrm>
                <a:off x="4385814" y="3860451"/>
                <a:ext cx="213436" cy="334181"/>
                <a:chOff x="3818508" y="4301879"/>
                <a:chExt cx="213436" cy="334181"/>
              </a:xfrm>
              <a:solidFill>
                <a:srgbClr val="3DAD2C"/>
              </a:solidFill>
            </p:grpSpPr>
            <p:sp>
              <p:nvSpPr>
                <p:cNvPr id="289" name="Chevron 288"/>
                <p:cNvSpPr/>
                <p:nvPr/>
              </p:nvSpPr>
              <p:spPr>
                <a:xfrm rot="16200000">
                  <a:off x="3841680" y="4445797"/>
                  <a:ext cx="167091" cy="213436"/>
                </a:xfrm>
                <a:prstGeom prst="chevron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 rot="16200000">
                  <a:off x="3832525" y="4362565"/>
                  <a:ext cx="167091" cy="45719"/>
                </a:xfrm>
                <a:prstGeom prst="rect">
                  <a:avLst/>
                </a:prstGeom>
                <a:grpFill/>
                <a:ln>
                  <a:solidFill>
                    <a:srgbClr val="3DAD2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2" name="Group 281"/>
              <p:cNvGrpSpPr/>
              <p:nvPr/>
            </p:nvGrpSpPr>
            <p:grpSpPr>
              <a:xfrm>
                <a:off x="3647894" y="3631161"/>
                <a:ext cx="218088" cy="592852"/>
                <a:chOff x="3647894" y="3631161"/>
                <a:chExt cx="218088" cy="592852"/>
              </a:xfrm>
            </p:grpSpPr>
            <p:grpSp>
              <p:nvGrpSpPr>
                <p:cNvPr id="285" name="Group 284"/>
                <p:cNvGrpSpPr/>
                <p:nvPr/>
              </p:nvGrpSpPr>
              <p:grpSpPr>
                <a:xfrm>
                  <a:off x="3652546" y="3889832"/>
                  <a:ext cx="213436" cy="334181"/>
                  <a:chOff x="3818508" y="4301879"/>
                  <a:chExt cx="213436" cy="334181"/>
                </a:xfrm>
                <a:solidFill>
                  <a:srgbClr val="3DAD2C"/>
                </a:solidFill>
              </p:grpSpPr>
              <p:sp>
                <p:nvSpPr>
                  <p:cNvPr id="287" name="Chevron 286"/>
                  <p:cNvSpPr/>
                  <p:nvPr/>
                </p:nvSpPr>
                <p:spPr>
                  <a:xfrm rot="16200000">
                    <a:off x="3841680" y="4445797"/>
                    <a:ext cx="167091" cy="213436"/>
                  </a:xfrm>
                  <a:prstGeom prst="chevron">
                    <a:avLst/>
                  </a:prstGeom>
                  <a:grpFill/>
                  <a:ln>
                    <a:solidFill>
                      <a:srgbClr val="3DAD2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>
                  <a:xfrm rot="16200000">
                    <a:off x="3832525" y="4362565"/>
                    <a:ext cx="167091" cy="45719"/>
                  </a:xfrm>
                  <a:prstGeom prst="rect">
                    <a:avLst/>
                  </a:prstGeom>
                  <a:grpFill/>
                  <a:ln>
                    <a:solidFill>
                      <a:srgbClr val="3DAD2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6" name="Right Triangle 285"/>
                <p:cNvSpPr/>
                <p:nvPr/>
              </p:nvSpPr>
              <p:spPr>
                <a:xfrm rot="19012770">
                  <a:off x="3647894" y="3631161"/>
                  <a:ext cx="207452" cy="196460"/>
                </a:xfrm>
                <a:prstGeom prst="rtTriangl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3" name="Right Triangle 282"/>
              <p:cNvSpPr/>
              <p:nvPr/>
            </p:nvSpPr>
            <p:spPr>
              <a:xfrm rot="19012770">
                <a:off x="4011791" y="3620490"/>
                <a:ext cx="207452" cy="196460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ight Triangle 283"/>
              <p:cNvSpPr/>
              <p:nvPr/>
            </p:nvSpPr>
            <p:spPr>
              <a:xfrm rot="19012770">
                <a:off x="4383425" y="3609819"/>
                <a:ext cx="207452" cy="196460"/>
              </a:xfrm>
              <a:prstGeom prst="rt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6" name="Oval 275"/>
            <p:cNvSpPr/>
            <p:nvPr/>
          </p:nvSpPr>
          <p:spPr>
            <a:xfrm>
              <a:off x="1512891" y="4962712"/>
              <a:ext cx="167090" cy="167115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1893034" y="4968232"/>
              <a:ext cx="167090" cy="167115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2255250" y="4947997"/>
              <a:ext cx="167090" cy="167115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FF6E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3" name="TextBox 312"/>
          <p:cNvSpPr txBox="1"/>
          <p:nvPr/>
        </p:nvSpPr>
        <p:spPr>
          <a:xfrm>
            <a:off x="3210311" y="3008072"/>
            <a:ext cx="1617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Antigens coated onto the ELISA plate. </a:t>
            </a:r>
            <a:endParaRPr lang="en-US" sz="1200" dirty="0"/>
          </a:p>
        </p:txBody>
      </p:sp>
      <p:sp>
        <p:nvSpPr>
          <p:cNvPr id="315" name="TextBox 314"/>
          <p:cNvSpPr txBox="1"/>
          <p:nvPr/>
        </p:nvSpPr>
        <p:spPr>
          <a:xfrm>
            <a:off x="4927923" y="3015201"/>
            <a:ext cx="202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2. Serum/sample containing primary antibodies is added. </a:t>
            </a:r>
            <a:endParaRPr lang="en-US" sz="1200" dirty="0"/>
          </a:p>
        </p:txBody>
      </p:sp>
      <p:sp>
        <p:nvSpPr>
          <p:cNvPr id="316" name="TextBox 315"/>
          <p:cNvSpPr txBox="1"/>
          <p:nvPr/>
        </p:nvSpPr>
        <p:spPr>
          <a:xfrm>
            <a:off x="822593" y="4273751"/>
            <a:ext cx="251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 Non-antigen binding antibodies are washed off the plate. </a:t>
            </a:r>
            <a:endParaRPr lang="en-US" sz="1200" dirty="0"/>
          </a:p>
        </p:txBody>
      </p:sp>
      <p:sp>
        <p:nvSpPr>
          <p:cNvPr id="317" name="TextBox 316"/>
          <p:cNvSpPr txBox="1"/>
          <p:nvPr/>
        </p:nvSpPr>
        <p:spPr>
          <a:xfrm>
            <a:off x="3426432" y="4314693"/>
            <a:ext cx="211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 Secondary antibody-conjugated with an enzyme is added. </a:t>
            </a:r>
            <a:endParaRPr lang="en-US" sz="1200" dirty="0"/>
          </a:p>
        </p:txBody>
      </p:sp>
      <p:sp>
        <p:nvSpPr>
          <p:cNvPr id="318" name="TextBox 317"/>
          <p:cNvSpPr txBox="1"/>
          <p:nvPr/>
        </p:nvSpPr>
        <p:spPr>
          <a:xfrm>
            <a:off x="5551422" y="4522580"/>
            <a:ext cx="244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5. Excess secondary antibody is washed off the plate. </a:t>
            </a:r>
            <a:endParaRPr lang="en-US" sz="1200" dirty="0"/>
          </a:p>
        </p:txBody>
      </p:sp>
      <p:sp>
        <p:nvSpPr>
          <p:cNvPr id="319" name="TextBox 318"/>
          <p:cNvSpPr txBox="1"/>
          <p:nvPr/>
        </p:nvSpPr>
        <p:spPr>
          <a:xfrm>
            <a:off x="756985" y="5891216"/>
            <a:ext cx="2576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6. Substrate for the enzyme (</a:t>
            </a:r>
            <a:r>
              <a:rPr lang="en-US" sz="1200" dirty="0" err="1" smtClean="0"/>
              <a:t>chromogen</a:t>
            </a:r>
            <a:r>
              <a:rPr lang="en-US" sz="1200" dirty="0" smtClean="0"/>
              <a:t>) is added.</a:t>
            </a:r>
            <a:endParaRPr lang="en-US" sz="1200" dirty="0"/>
          </a:p>
        </p:txBody>
      </p:sp>
      <p:sp>
        <p:nvSpPr>
          <p:cNvPr id="320" name="Right Arrow 319"/>
          <p:cNvSpPr/>
          <p:nvPr/>
        </p:nvSpPr>
        <p:spPr>
          <a:xfrm>
            <a:off x="2836107" y="5324800"/>
            <a:ext cx="474225" cy="248493"/>
          </a:xfrm>
          <a:prstGeom prst="rightArrow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TextBox 321"/>
          <p:cNvSpPr txBox="1"/>
          <p:nvPr/>
        </p:nvSpPr>
        <p:spPr>
          <a:xfrm>
            <a:off x="3218592" y="5968114"/>
            <a:ext cx="388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  <a:r>
              <a:rPr lang="en-US" sz="1200" dirty="0" smtClean="0"/>
              <a:t>. Enzyme reacts with the substrate, producing color. Color intensity correlates with level of antigen binding.</a:t>
            </a:r>
            <a:endParaRPr lang="en-US" sz="1200" dirty="0"/>
          </a:p>
        </p:txBody>
      </p:sp>
      <p:sp>
        <p:nvSpPr>
          <p:cNvPr id="323" name="TextBox 322"/>
          <p:cNvSpPr txBox="1"/>
          <p:nvPr/>
        </p:nvSpPr>
        <p:spPr>
          <a:xfrm>
            <a:off x="5714136" y="1688462"/>
            <a:ext cx="131376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Primary Antibody</a:t>
            </a:r>
            <a:endParaRPr lang="en-US" sz="1200" dirty="0"/>
          </a:p>
        </p:txBody>
      </p:sp>
      <p:cxnSp>
        <p:nvCxnSpPr>
          <p:cNvPr id="325" name="Straight Connector 324"/>
          <p:cNvCxnSpPr>
            <a:stCxn id="323" idx="2"/>
          </p:cNvCxnSpPr>
          <p:nvPr/>
        </p:nvCxnSpPr>
        <p:spPr>
          <a:xfrm flipH="1">
            <a:off x="5714136" y="1965461"/>
            <a:ext cx="656882" cy="277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6" name="TextBox 325"/>
          <p:cNvSpPr txBox="1"/>
          <p:nvPr/>
        </p:nvSpPr>
        <p:spPr>
          <a:xfrm>
            <a:off x="1377934" y="3082300"/>
            <a:ext cx="156489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Secondary Antibody</a:t>
            </a:r>
            <a:endParaRPr lang="en-US" sz="1200" dirty="0"/>
          </a:p>
        </p:txBody>
      </p:sp>
      <p:cxnSp>
        <p:nvCxnSpPr>
          <p:cNvPr id="327" name="Straight Connector 326"/>
          <p:cNvCxnSpPr>
            <a:stCxn id="186" idx="0"/>
            <a:endCxn id="326" idx="2"/>
          </p:cNvCxnSpPr>
          <p:nvPr/>
        </p:nvCxnSpPr>
        <p:spPr>
          <a:xfrm flipH="1" flipV="1">
            <a:off x="2160380" y="3359299"/>
            <a:ext cx="795624" cy="161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9" name="TextBox 328"/>
          <p:cNvSpPr txBox="1"/>
          <p:nvPr/>
        </p:nvSpPr>
        <p:spPr>
          <a:xfrm>
            <a:off x="99235" y="3598143"/>
            <a:ext cx="105258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Chromogen</a:t>
            </a:r>
            <a:endParaRPr lang="en-US" sz="1200" dirty="0"/>
          </a:p>
        </p:txBody>
      </p:sp>
      <p:cxnSp>
        <p:nvCxnSpPr>
          <p:cNvPr id="330" name="Straight Connector 329"/>
          <p:cNvCxnSpPr>
            <a:stCxn id="276" idx="2"/>
          </p:cNvCxnSpPr>
          <p:nvPr/>
        </p:nvCxnSpPr>
        <p:spPr>
          <a:xfrm flipH="1" flipV="1">
            <a:off x="768614" y="3875142"/>
            <a:ext cx="736473" cy="10612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9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38872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Multiplex ELISA using Meso Scale Discovery (MSD)</a:t>
            </a:r>
            <a:endParaRPr lang="en-US" sz="3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950" y="5887070"/>
            <a:ext cx="1804727" cy="8604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16" y="2748150"/>
            <a:ext cx="4179721" cy="2038350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4"/>
          <a:srcRect t="-14964" b="-14964"/>
          <a:stretch>
            <a:fillRect/>
          </a:stretch>
        </p:blipFill>
        <p:spPr>
          <a:xfrm>
            <a:off x="689099" y="3513755"/>
            <a:ext cx="3833938" cy="1785940"/>
          </a:xfrm>
        </p:spPr>
      </p:pic>
      <p:sp>
        <p:nvSpPr>
          <p:cNvPr id="26" name="Content Placeholder 1"/>
          <p:cNvSpPr txBox="1">
            <a:spLocks/>
          </p:cNvSpPr>
          <p:nvPr/>
        </p:nvSpPr>
        <p:spPr>
          <a:xfrm>
            <a:off x="4697943" y="2772492"/>
            <a:ext cx="4229849" cy="3114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MSD’s spot </a:t>
            </a:r>
            <a:r>
              <a:rPr lang="en-US" dirty="0"/>
              <a:t>patterns are the hallmark of its </a:t>
            </a:r>
            <a:r>
              <a:rPr lang="en-US" dirty="0">
                <a:solidFill>
                  <a:schemeClr val="tx1"/>
                </a:solidFill>
              </a:rPr>
              <a:t>MULTI-ARRAY technology</a:t>
            </a:r>
            <a:r>
              <a:rPr lang="en-US" dirty="0"/>
              <a:t> </a:t>
            </a:r>
            <a:r>
              <a:rPr lang="en-US" dirty="0" smtClean="0"/>
              <a:t>– biomarker detection </a:t>
            </a:r>
            <a:r>
              <a:rPr lang="en-US" dirty="0"/>
              <a:t>in single and multiplex formats.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Electrochemiluminecence </a:t>
            </a:r>
            <a:r>
              <a:rPr lang="en-US" dirty="0" smtClean="0"/>
              <a:t>-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SULFO-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TAG </a:t>
            </a:r>
            <a:r>
              <a:rPr lang="en-US" dirty="0" smtClean="0"/>
              <a:t>labels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emit light upon electrochemical stimulation initiated at the electrode </a:t>
            </a:r>
            <a:r>
              <a:rPr lang="en-US" dirty="0" smtClean="0"/>
              <a:t>surfaces. 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13196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382370"/>
            <a:ext cx="1161826" cy="36512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ELISA versus MSD 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Customizable assay to test for many cytokines in a single volume of sample.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3921124"/>
            <a:ext cx="2130425" cy="1689977"/>
            <a:chOff x="3241040" y="3134360"/>
            <a:chExt cx="4690280" cy="295275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97420" y="3134360"/>
              <a:ext cx="4533900" cy="29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241040" y="3403600"/>
              <a:ext cx="303784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0797" y="5831133"/>
            <a:ext cx="2573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MESO </a:t>
            </a:r>
            <a:r>
              <a:rPr lang="en-US" sz="1400" dirty="0" err="1" smtClean="0"/>
              <a:t>QuickPlex</a:t>
            </a:r>
            <a:r>
              <a:rPr lang="en-US" sz="1400" dirty="0" smtClean="0"/>
              <a:t> SQ 120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950" y="5887070"/>
            <a:ext cx="1804727" cy="860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592" y="3825854"/>
            <a:ext cx="6661410" cy="2155893"/>
          </a:xfrm>
          <a:prstGeom prst="rect">
            <a:avLst/>
          </a:prstGeom>
        </p:spPr>
      </p:pic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7931320" y="6382370"/>
            <a:ext cx="996473" cy="365125"/>
          </a:xfrm>
        </p:spPr>
        <p:txBody>
          <a:bodyPr/>
          <a:lstStyle/>
          <a:p>
            <a:pPr algn="l"/>
            <a:r>
              <a:rPr lang="en-US" dirty="0" smtClean="0"/>
              <a:t>03 14 2017</a:t>
            </a:r>
          </a:p>
        </p:txBody>
      </p:sp>
    </p:spTree>
    <p:extLst>
      <p:ext uri="{BB962C8B-B14F-4D97-AF65-F5344CB8AC3E}">
        <p14:creationId xmlns:p14="http://schemas.microsoft.com/office/powerpoint/2010/main" val="5051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5995</TotalTime>
  <Words>1159</Words>
  <Application>Microsoft Office PowerPoint</Application>
  <PresentationFormat>On-screen Show (4:3)</PresentationFormat>
  <Paragraphs>312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Waveform</vt:lpstr>
      <vt:lpstr>4_Custom Design</vt:lpstr>
      <vt:lpstr>3_Custom Design</vt:lpstr>
      <vt:lpstr>5_Custom Design</vt:lpstr>
      <vt:lpstr>2_Custom Design</vt:lpstr>
      <vt:lpstr>1_Custom Design</vt:lpstr>
      <vt:lpstr>Custom Design</vt:lpstr>
      <vt:lpstr>    From the Bedside to the Benchside:   An Introduction to Bench Research March 14, 2017     </vt:lpstr>
      <vt:lpstr>The Feinstein Institute for Medical Research – Northwell Health / Manhasset Campus </vt:lpstr>
      <vt:lpstr>PowerPoint Presentation</vt:lpstr>
      <vt:lpstr>Lab Bench Research</vt:lpstr>
      <vt:lpstr>Analyzing Biological Matrices </vt:lpstr>
      <vt:lpstr>Measurement of Cytokine Levels </vt:lpstr>
      <vt:lpstr> Measurement of Cytokine Levels – ELISA - Enzyme-Linked Immunosorbant Assay    </vt:lpstr>
      <vt:lpstr>Multiplex ELISA using Meso Scale Discovery (MSD)</vt:lpstr>
      <vt:lpstr>ELISA versus MSD </vt:lpstr>
      <vt:lpstr>Measure Protein Abundance in Cells/Tissue</vt:lpstr>
      <vt:lpstr>Western Blot workflow</vt:lpstr>
      <vt:lpstr>Total RNA Preparation from  Bacteria, Cells/Tissue or Whole Blood</vt:lpstr>
      <vt:lpstr>Analyzing CBC’s in Whole Blood</vt:lpstr>
      <vt:lpstr>PowerPoint Presentation</vt:lpstr>
      <vt:lpstr>PowerPoint Presentation</vt:lpstr>
      <vt:lpstr>PowerPoint Presentation</vt:lpstr>
      <vt:lpstr>PowerPoint Presentation</vt:lpstr>
      <vt:lpstr>Example: Anemia in a septic mouse</vt:lpstr>
      <vt:lpstr>PowerPoint Presentation</vt:lpstr>
      <vt:lpstr>PowerPoint Presentation</vt:lpstr>
      <vt:lpstr>PowerPoint Presentation</vt:lpstr>
      <vt:lpstr>PowerPoint Presentation</vt:lpstr>
      <vt:lpstr>Methods to identify Bacteria</vt:lpstr>
      <vt:lpstr>Culture vs. non-Culture</vt:lpstr>
      <vt:lpstr>Culture Techniques Bacteria plating </vt:lpstr>
      <vt:lpstr>Culture Techniques Bacteria plating </vt:lpstr>
      <vt:lpstr>Cultivating bacteria</vt:lpstr>
      <vt:lpstr>Illustrations </vt:lpstr>
      <vt:lpstr>Non Culture Techniques</vt:lpstr>
      <vt:lpstr>DNA Isolation and Purification from stools/saliva or any source</vt:lpstr>
      <vt:lpstr>PowerPoint Presentation</vt:lpstr>
      <vt:lpstr>PowerPoint Presentation</vt:lpstr>
      <vt:lpstr>PowerPoint Presentation</vt:lpstr>
      <vt:lpstr>Agarose Gel Electrophoresis</vt:lpstr>
      <vt:lpstr>DNA Sequencing </vt:lpstr>
      <vt:lpstr>PowerPoint Presentation</vt:lpstr>
      <vt:lpstr>Contact Us:</vt:lpstr>
    </vt:vector>
  </TitlesOfParts>
  <Company>NSLIJHS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Case, 30pt Calibri Bold, NWH Gray Sentence Case, 30pt Calibri, NWH Gray</dc:title>
  <dc:creator>mabraham11</dc:creator>
  <cp:lastModifiedBy>mabraham11</cp:lastModifiedBy>
  <cp:revision>371</cp:revision>
  <cp:lastPrinted>2015-12-15T16:22:02Z</cp:lastPrinted>
  <dcterms:created xsi:type="dcterms:W3CDTF">2016-02-25T23:21:51Z</dcterms:created>
  <dcterms:modified xsi:type="dcterms:W3CDTF">2017-03-07T15:47:47Z</dcterms:modified>
</cp:coreProperties>
</file>